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6" name="Shape 166"/>
          <p:cNvSpPr/>
          <p:nvPr>
            <p:ph type="sldImg"/>
          </p:nvPr>
        </p:nvSpPr>
        <p:spPr>
          <a:xfrm>
            <a:off x="1143000" y="685800"/>
            <a:ext cx="4572000" cy="3429000"/>
          </a:xfrm>
          <a:prstGeom prst="rect">
            <a:avLst/>
          </a:prstGeom>
        </p:spPr>
        <p:txBody>
          <a:bodyPr/>
          <a:lstStyle/>
          <a:p>
            <a:pPr/>
          </a:p>
        </p:txBody>
      </p:sp>
      <p:sp>
        <p:nvSpPr>
          <p:cNvPr id="167" name="Shape 16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4" name="Shape 184"/>
          <p:cNvSpPr/>
          <p:nvPr>
            <p:ph type="sldImg"/>
          </p:nvPr>
        </p:nvSpPr>
        <p:spPr>
          <a:prstGeom prst="rect">
            <a:avLst/>
          </a:prstGeom>
        </p:spPr>
        <p:txBody>
          <a:bodyPr/>
          <a:lstStyle/>
          <a:p>
            <a:pPr/>
          </a:p>
        </p:txBody>
      </p:sp>
      <p:sp>
        <p:nvSpPr>
          <p:cNvPr id="185" name="Shape 185"/>
          <p:cNvSpPr/>
          <p:nvPr>
            <p:ph type="body" sz="quarter" idx="1"/>
          </p:nvPr>
        </p:nvSpPr>
        <p:spPr>
          <a:prstGeom prst="rect">
            <a:avLst/>
          </a:prstGeom>
        </p:spPr>
        <p:txBody>
          <a:bodyPr/>
          <a:lstStyle/>
          <a:p>
            <a:pPr/>
            <a:r>
              <a:t>When is a complex systems perspective necessary? Usually on larger scales, for longer times, around problems of development, poverty, racism and exclusion, and any other times problems are “systemic”. This is always the case in cities, but sometimes when things are going well we can pretend that issues are separate.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Shape 338"/>
          <p:cNvSpPr/>
          <p:nvPr>
            <p:ph type="sldImg"/>
          </p:nvPr>
        </p:nvSpPr>
        <p:spPr>
          <a:prstGeom prst="rect">
            <a:avLst/>
          </a:prstGeom>
        </p:spPr>
        <p:txBody>
          <a:bodyPr/>
          <a:lstStyle/>
          <a:p>
            <a:pPr/>
          </a:p>
        </p:txBody>
      </p:sp>
      <p:sp>
        <p:nvSpPr>
          <p:cNvPr id="339" name="Shape 339"/>
          <p:cNvSpPr/>
          <p:nvPr>
            <p:ph type="body" sz="quarter" idx="1"/>
          </p:nvPr>
        </p:nvSpPr>
        <p:spPr>
          <a:prstGeom prst="rect">
            <a:avLst/>
          </a:prstGeom>
        </p:spPr>
        <p:txBody>
          <a:bodyPr/>
          <a:lstStyle/>
          <a:p>
            <a:pPr/>
            <a:r>
              <a:t>This is what we today call complex systems</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9" name="Shape 349"/>
          <p:cNvSpPr/>
          <p:nvPr>
            <p:ph type="sldImg"/>
          </p:nvPr>
        </p:nvSpPr>
        <p:spPr>
          <a:prstGeom prst="rect">
            <a:avLst/>
          </a:prstGeom>
        </p:spPr>
        <p:txBody>
          <a:bodyPr/>
          <a:lstStyle/>
          <a:p>
            <a:pPr/>
          </a:p>
        </p:txBody>
      </p:sp>
      <p:sp>
        <p:nvSpPr>
          <p:cNvPr id="350" name="Shape 350"/>
          <p:cNvSpPr/>
          <p:nvPr>
            <p:ph type="body" sz="quarter" idx="1"/>
          </p:nvPr>
        </p:nvSpPr>
        <p:spPr>
          <a:prstGeom prst="rect">
            <a:avLst/>
          </a:prstGeom>
        </p:spPr>
        <p:txBody>
          <a:bodyPr/>
          <a:lstStyle/>
          <a:p>
            <a:pPr/>
            <a:r>
              <a:t>Her proposal for how to go about it… we will try to stick to it, and flag some exceptions.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Here are some additional properties of cities as complex systems, all of which we will characterize empirically.</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The connections between things are obvious and intuitive to any person, even if they are less so to government agencies, managers for specialized academics.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r>
              <a:t>In the end this is all quite simple. Let’s get on with it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I follow Jane Jacobs in the last chapter of her death and life book. She realized that to fight the kind of pure infrastructure intervention that Robert Moses was pushing (a highway through lower Manhattan) she not only needed to organize people, se also needed a better theory of what cities are.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Shape 223"/>
          <p:cNvSpPr/>
          <p:nvPr>
            <p:ph type="sldImg"/>
          </p:nvPr>
        </p:nvSpPr>
        <p:spPr>
          <a:prstGeom prst="rect">
            <a:avLst/>
          </a:prstGeom>
        </p:spPr>
        <p:txBody>
          <a:bodyPr/>
          <a:lstStyle/>
          <a:p>
            <a:pPr/>
          </a:p>
        </p:txBody>
      </p:sp>
      <p:sp>
        <p:nvSpPr>
          <p:cNvPr id="224" name="Shape 224"/>
          <p:cNvSpPr/>
          <p:nvPr>
            <p:ph type="body" sz="quarter" idx="1"/>
          </p:nvPr>
        </p:nvSpPr>
        <p:spPr>
          <a:prstGeom prst="rect">
            <a:avLst/>
          </a:prstGeom>
        </p:spPr>
        <p:txBody>
          <a:bodyPr/>
          <a:lstStyle/>
          <a:p>
            <a:pPr/>
            <a:r>
              <a:t>I make my students swear an “oath” that they will not see cities merely as “heaps of problems”.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4" name="Shape 254"/>
          <p:cNvSpPr/>
          <p:nvPr>
            <p:ph type="sldImg"/>
          </p:nvPr>
        </p:nvSpPr>
        <p:spPr>
          <a:prstGeom prst="rect">
            <a:avLst/>
          </a:prstGeom>
        </p:spPr>
        <p:txBody>
          <a:bodyPr/>
          <a:lstStyle/>
          <a:p>
            <a:pPr/>
          </a:p>
        </p:txBody>
      </p:sp>
      <p:sp>
        <p:nvSpPr>
          <p:cNvPr id="255" name="Shape 255"/>
          <p:cNvSpPr/>
          <p:nvPr>
            <p:ph type="body" sz="quarter" idx="1"/>
          </p:nvPr>
        </p:nvSpPr>
        <p:spPr>
          <a:prstGeom prst="rect">
            <a:avLst/>
          </a:prstGeom>
        </p:spPr>
        <p:txBody>
          <a:bodyPr/>
          <a:lstStyle/>
          <a:p>
            <a:pPr/>
            <a:r>
              <a:t>I ask students to draw causal diagrams of urban processes, as a way to clarify their hypotheses and reveal potential mechanisms. Here is my attempt to draw a diagram about her description of why a park works or not.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p>
            <a:pPr/>
            <a:r>
              <a:t>There’s a world of causal diagrams… but they are a very useful, clarifying tool, rarely used in urban planning or the social sciences.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It is the cycles (virtuous and vicious) that make these processes complex.</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If you can set a virtuous cycle in motion, that is your goal. How to stop vicious cycles?</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Here is what Jacobs proposes for how to build a theory of cities… “Organized Complexity”</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She contrasts this with other phenomena and their theories. This comparison disqualifies purely mechanical (classical physics, or certain forms of economic theory), as well as purely statistical (such as via a lot of averaging, including some forms of machine learning).</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4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58" name="Title Text"/>
          <p:cNvSpPr txBox="1"/>
          <p:nvPr>
            <p:ph type="title"/>
          </p:nvPr>
        </p:nvSpPr>
        <p:spPr>
          <a:xfrm>
            <a:off x="4387453" y="625078"/>
            <a:ext cx="15609094" cy="3036094"/>
          </a:xfrm>
          <a:prstGeom prst="rect">
            <a:avLst/>
          </a:prstGeom>
        </p:spPr>
        <p:txBody>
          <a:bodyPr lIns="71437" tIns="71437" rIns="71437" bIns="71437" anchor="ctr"/>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59" name="Body Level One…"/>
          <p:cNvSpPr txBox="1"/>
          <p:nvPr>
            <p:ph type="body" idx="1"/>
          </p:nvPr>
        </p:nvSpPr>
        <p:spPr>
          <a:xfrm>
            <a:off x="4387453" y="3661171"/>
            <a:ext cx="15609094" cy="8840392"/>
          </a:xfrm>
          <a:prstGeom prst="rect">
            <a:avLst/>
          </a:prstGeom>
        </p:spPr>
        <p:txBody>
          <a:bodyPr lIns="71437" tIns="71437" rIns="71437" bIns="71437" anchor="ctr"/>
          <a:lstStyle>
            <a:lvl1pPr marL="617361" indent="-617361" defTabSz="821531">
              <a:lnSpc>
                <a:spcPct val="100000"/>
              </a:lnSpc>
              <a:spcBef>
                <a:spcPts val="5900"/>
              </a:spcBef>
              <a:buSzPct val="75000"/>
              <a:defRPr sz="5000">
                <a:latin typeface="Helvetica Light"/>
                <a:ea typeface="Helvetica Light"/>
                <a:cs typeface="Helvetica Light"/>
                <a:sym typeface="Helvetica Light"/>
              </a:defRPr>
            </a:lvl1pPr>
            <a:lvl2pPr marL="1061861" indent="-617361" defTabSz="821531">
              <a:lnSpc>
                <a:spcPct val="100000"/>
              </a:lnSpc>
              <a:spcBef>
                <a:spcPts val="5900"/>
              </a:spcBef>
              <a:buSzPct val="75000"/>
              <a:defRPr sz="5000">
                <a:latin typeface="Helvetica Light"/>
                <a:ea typeface="Helvetica Light"/>
                <a:cs typeface="Helvetica Light"/>
                <a:sym typeface="Helvetica Light"/>
              </a:defRPr>
            </a:lvl2pPr>
            <a:lvl3pPr marL="1506361" indent="-617361" defTabSz="821531">
              <a:lnSpc>
                <a:spcPct val="100000"/>
              </a:lnSpc>
              <a:spcBef>
                <a:spcPts val="5900"/>
              </a:spcBef>
              <a:buSzPct val="75000"/>
              <a:defRPr sz="5000">
                <a:latin typeface="Helvetica Light"/>
                <a:ea typeface="Helvetica Light"/>
                <a:cs typeface="Helvetica Light"/>
                <a:sym typeface="Helvetica Light"/>
              </a:defRPr>
            </a:lvl3pPr>
            <a:lvl4pPr marL="1950861" indent="-617361" defTabSz="821531">
              <a:lnSpc>
                <a:spcPct val="100000"/>
              </a:lnSpc>
              <a:spcBef>
                <a:spcPts val="5900"/>
              </a:spcBef>
              <a:buSzPct val="75000"/>
              <a:defRPr sz="5000">
                <a:latin typeface="Helvetica Light"/>
                <a:ea typeface="Helvetica Light"/>
                <a:cs typeface="Helvetica Light"/>
                <a:sym typeface="Helvetica Light"/>
              </a:defRPr>
            </a:lvl4pPr>
            <a:lvl5pPr marL="2395361" indent="-617361" defTabSz="821531">
              <a:lnSpc>
                <a:spcPct val="100000"/>
              </a:lnSpc>
              <a:spcBef>
                <a:spcPts val="5900"/>
              </a:spcBef>
              <a:buSzPct val="75000"/>
              <a:defRPr sz="50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0"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7.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2.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5.ti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image" Target="../media/image17.png"/><Relationship Id="rId14" Type="http://schemas.openxmlformats.org/officeDocument/2006/relationships/image" Target="../media/image18.png"/><Relationship Id="rId15" Type="http://schemas.openxmlformats.org/officeDocument/2006/relationships/image" Target="../media/image19.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20.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image" Target="../media/image3.tif"/></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tif"/></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9" name="Lecture 2"/>
          <p:cNvSpPr txBox="1"/>
          <p:nvPr/>
        </p:nvSpPr>
        <p:spPr>
          <a:xfrm>
            <a:off x="10696574" y="4673592"/>
            <a:ext cx="2990851" cy="8991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000000"/>
                </a:solidFill>
              </a:defRPr>
            </a:lvl1pPr>
          </a:lstStyle>
          <a:p>
            <a:pPr/>
            <a:r>
              <a:t>Lecture 2</a:t>
            </a:r>
          </a:p>
        </p:txBody>
      </p:sp>
      <p:sp>
        <p:nvSpPr>
          <p:cNvPr id="170" name="2.1 Why Cities as Complex Systems?…"/>
          <p:cNvSpPr txBox="1"/>
          <p:nvPr/>
        </p:nvSpPr>
        <p:spPr>
          <a:xfrm>
            <a:off x="3725430" y="7703303"/>
            <a:ext cx="17387596" cy="14228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4200"/>
            </a:pPr>
            <a:r>
              <a:t>2.1 Why Cities as Complex Systems?</a:t>
            </a:r>
          </a:p>
          <a:p>
            <a:pPr algn="l" defTabSz="821531">
              <a:defRPr b="1" sz="4200"/>
            </a:pPr>
            <a:r>
              <a:t>                    Concepts of  Organized Complexity and Human Ecology</a:t>
            </a:r>
          </a:p>
        </p:txBody>
      </p:sp>
      <p:sp>
        <p:nvSpPr>
          <p:cNvPr id="171" name="IUS 1.3 Cities as Complex Systems"/>
          <p:cNvSpPr txBox="1"/>
          <p:nvPr/>
        </p:nvSpPr>
        <p:spPr>
          <a:xfrm>
            <a:off x="17551578" y="12937791"/>
            <a:ext cx="6701638"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1.3 Cities as Complex Systems</a:t>
            </a:r>
          </a:p>
        </p:txBody>
      </p:sp>
      <p:sp>
        <p:nvSpPr>
          <p:cNvPr id="172" name="©Luís M. A. Bettencourt 2022"/>
          <p:cNvSpPr txBox="1"/>
          <p:nvPr/>
        </p:nvSpPr>
        <p:spPr>
          <a:xfrm>
            <a:off x="3644770" y="11206079"/>
            <a:ext cx="14710228" cy="1071564"/>
          </a:xfrm>
          <a:prstGeom prst="rect">
            <a:avLst/>
          </a:prstGeom>
          <a:ln w="12700">
            <a:miter lim="400000"/>
          </a:ln>
          <a:extLst>
            <a:ext uri="{C572A759-6A51-4108-AA02-DFA0A04FC94B}">
              <ma14:wrappingTextBoxFlag xmlns:ma14="http://schemas.microsoft.com/office/mac/drawingml/2011/main" val="1"/>
            </a:ext>
          </a:extLst>
        </p:spPr>
        <p:txBody>
          <a:bodyPr lIns="25717" tIns="25717" rIns="25717" bIns="25717">
            <a:normAutofit fontScale="100000" lnSpcReduction="0"/>
          </a:bodyPr>
          <a:lstStyle>
            <a:lvl1pPr algn="l" defTabSz="825500">
              <a:defRPr b="1" sz="3000">
                <a:solidFill>
                  <a:srgbClr val="000000"/>
                </a:solidFill>
              </a:defRPr>
            </a:lvl1pPr>
          </a:lstStyle>
          <a:p>
            <a:pPr/>
            <a:r>
              <a:t>©Luís M. A. Bettencourt 2022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neighborhood park"/>
          <p:cNvSpPr/>
          <p:nvPr/>
        </p:nvSpPr>
        <p:spPr>
          <a:xfrm>
            <a:off x="10659198" y="7608093"/>
            <a:ext cx="3065604" cy="178593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pPr/>
            <a:r>
              <a:t>neighborhood park</a:t>
            </a:r>
          </a:p>
        </p:txBody>
      </p:sp>
      <p:sp>
        <p:nvSpPr>
          <p:cNvPr id="230" name="population"/>
          <p:cNvSpPr txBox="1"/>
          <p:nvPr/>
        </p:nvSpPr>
        <p:spPr>
          <a:xfrm>
            <a:off x="11083582" y="2526447"/>
            <a:ext cx="221683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population</a:t>
            </a:r>
          </a:p>
        </p:txBody>
      </p:sp>
      <p:sp>
        <p:nvSpPr>
          <p:cNvPr id="231" name="Line"/>
          <p:cNvSpPr/>
          <p:nvPr/>
        </p:nvSpPr>
        <p:spPr>
          <a:xfrm>
            <a:off x="12192000" y="3430356"/>
            <a:ext cx="0" cy="1785939"/>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2" name="park…"/>
          <p:cNvSpPr txBox="1"/>
          <p:nvPr/>
        </p:nvSpPr>
        <p:spPr>
          <a:xfrm>
            <a:off x="6371305" y="5085788"/>
            <a:ext cx="1449553"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park</a:t>
            </a:r>
          </a:p>
          <a:p>
            <a:pPr defTabSz="821531">
              <a:defRPr b="1" sz="3200">
                <a:solidFill>
                  <a:srgbClr val="000000"/>
                </a:solidFill>
              </a:defRPr>
            </a:pPr>
            <a:r>
              <a:t>design</a:t>
            </a:r>
          </a:p>
        </p:txBody>
      </p:sp>
      <p:sp>
        <p:nvSpPr>
          <p:cNvPr id="233" name="Line"/>
          <p:cNvSpPr/>
          <p:nvPr/>
        </p:nvSpPr>
        <p:spPr>
          <a:xfrm>
            <a:off x="8276773" y="5646632"/>
            <a:ext cx="2734537" cy="1"/>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4" name="competing…"/>
          <p:cNvSpPr txBox="1"/>
          <p:nvPr/>
        </p:nvSpPr>
        <p:spPr>
          <a:xfrm>
            <a:off x="17099891" y="5029141"/>
            <a:ext cx="2337132"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competing </a:t>
            </a:r>
          </a:p>
          <a:p>
            <a:pPr defTabSz="821531">
              <a:defRPr b="1" sz="3200">
                <a:solidFill>
                  <a:srgbClr val="000000"/>
                </a:solidFill>
              </a:defRPr>
            </a:pPr>
            <a:r>
              <a:t>uses</a:t>
            </a:r>
          </a:p>
        </p:txBody>
      </p:sp>
      <p:sp>
        <p:nvSpPr>
          <p:cNvPr id="235" name="Line"/>
          <p:cNvSpPr/>
          <p:nvPr/>
        </p:nvSpPr>
        <p:spPr>
          <a:xfrm flipH="1" flipV="1">
            <a:off x="13370904" y="5589984"/>
            <a:ext cx="3189224" cy="1"/>
          </a:xfrm>
          <a:prstGeom prst="line">
            <a:avLst/>
          </a:prstGeom>
          <a:ln w="63500">
            <a:solidFill>
              <a:srgbClr val="000000"/>
            </a:solidFill>
            <a:miter lim="400000"/>
            <a:tailEnd type="triangle" len="sm"/>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2" name="Connection Line"/>
          <p:cNvSpPr/>
          <p:nvPr/>
        </p:nvSpPr>
        <p:spPr>
          <a:xfrm>
            <a:off x="13376485" y="3475231"/>
            <a:ext cx="1490587" cy="4957652"/>
          </a:xfrm>
          <a:custGeom>
            <a:avLst/>
            <a:gdLst/>
            <a:ahLst/>
            <a:cxnLst>
              <a:cxn ang="0">
                <a:pos x="wd2" y="hd2"/>
              </a:cxn>
              <a:cxn ang="5400000">
                <a:pos x="wd2" y="hd2"/>
              </a:cxn>
              <a:cxn ang="10800000">
                <a:pos x="wd2" y="hd2"/>
              </a:cxn>
              <a:cxn ang="16200000">
                <a:pos x="wd2" y="hd2"/>
              </a:cxn>
            </a:cxnLst>
            <a:rect l="0" t="0" r="r" b="b"/>
            <a:pathLst>
              <a:path w="16318" h="21600" fill="norm" stroke="1" extrusionOk="0">
                <a:moveTo>
                  <a:pt x="5087" y="21600"/>
                </a:moveTo>
                <a:cubicBezTo>
                  <a:pt x="21600" y="14243"/>
                  <a:pt x="19904" y="7043"/>
                  <a:pt x="0" y="0"/>
                </a:cubicBezTo>
              </a:path>
            </a:pathLst>
          </a:custGeom>
          <a:ln w="63500">
            <a:solidFill>
              <a:srgbClr val="000000"/>
            </a:solidFill>
            <a:miter lim="400000"/>
            <a:tailEnd type="triangle"/>
          </a:ln>
          <a:effectLst>
            <a:outerShdw sx="100000" sy="100000" kx="0" ky="0" algn="b" rotWithShape="0" blurRad="266700" dist="0" dir="5400000">
              <a:srgbClr val="000000"/>
            </a:outerShdw>
          </a:effectLst>
        </p:spPr>
        <p:txBody>
          <a:bodyPr/>
          <a:lstStyle/>
          <a:p>
            <a:pPr/>
          </a:p>
        </p:txBody>
      </p:sp>
      <p:sp>
        <p:nvSpPr>
          <p:cNvPr id="237" name="choice"/>
          <p:cNvSpPr txBox="1"/>
          <p:nvPr/>
        </p:nvSpPr>
        <p:spPr>
          <a:xfrm>
            <a:off x="11467223" y="5276791"/>
            <a:ext cx="144955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choice</a:t>
            </a:r>
          </a:p>
        </p:txBody>
      </p:sp>
      <p:sp>
        <p:nvSpPr>
          <p:cNvPr id="238" name="Line"/>
          <p:cNvSpPr/>
          <p:nvPr/>
        </p:nvSpPr>
        <p:spPr>
          <a:xfrm>
            <a:off x="12194249" y="5948528"/>
            <a:ext cx="1" cy="1625204"/>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9" name="age of buildings…"/>
          <p:cNvSpPr txBox="1"/>
          <p:nvPr/>
        </p:nvSpPr>
        <p:spPr>
          <a:xfrm>
            <a:off x="4118896" y="2117833"/>
            <a:ext cx="3239746"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age of buildings</a:t>
            </a:r>
          </a:p>
          <a:p>
            <a:pPr defTabSz="821531">
              <a:defRPr b="1" sz="3200">
                <a:solidFill>
                  <a:srgbClr val="000000"/>
                </a:solidFill>
              </a:defRPr>
            </a:pPr>
            <a:r>
              <a:t>size of blocks</a:t>
            </a:r>
          </a:p>
        </p:txBody>
      </p:sp>
      <p:sp>
        <p:nvSpPr>
          <p:cNvPr id="240" name="Line"/>
          <p:cNvSpPr/>
          <p:nvPr/>
        </p:nvSpPr>
        <p:spPr>
          <a:xfrm>
            <a:off x="7548562" y="2393156"/>
            <a:ext cx="3182576" cy="505194"/>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1" name="Line"/>
          <p:cNvSpPr/>
          <p:nvPr/>
        </p:nvSpPr>
        <p:spPr>
          <a:xfrm>
            <a:off x="7155656" y="3360632"/>
            <a:ext cx="1" cy="1785938"/>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53" name="Connection Line"/>
          <p:cNvSpPr/>
          <p:nvPr/>
        </p:nvSpPr>
        <p:spPr>
          <a:xfrm>
            <a:off x="12419753" y="6286686"/>
            <a:ext cx="6195535" cy="5425580"/>
          </a:xfrm>
          <a:custGeom>
            <a:avLst/>
            <a:gdLst/>
            <a:ahLst/>
            <a:cxnLst>
              <a:cxn ang="0">
                <a:pos x="wd2" y="hd2"/>
              </a:cxn>
              <a:cxn ang="5400000">
                <a:pos x="wd2" y="hd2"/>
              </a:cxn>
              <a:cxn ang="10800000">
                <a:pos x="wd2" y="hd2"/>
              </a:cxn>
              <a:cxn ang="16200000">
                <a:pos x="wd2" y="hd2"/>
              </a:cxn>
            </a:cxnLst>
            <a:rect l="0" t="0" r="r" b="b"/>
            <a:pathLst>
              <a:path w="20732" h="16963" fill="norm" stroke="1" extrusionOk="0">
                <a:moveTo>
                  <a:pt x="0" y="11341"/>
                </a:moveTo>
                <a:cubicBezTo>
                  <a:pt x="14718" y="21600"/>
                  <a:pt x="21600" y="17820"/>
                  <a:pt x="20645" y="0"/>
                </a:cubicBezTo>
              </a:path>
            </a:pathLst>
          </a:custGeom>
          <a:ln w="63500">
            <a:solidFill>
              <a:srgbClr val="000000"/>
            </a:solidFill>
            <a:miter lim="400000"/>
            <a:tailEnd type="triangle"/>
          </a:ln>
        </p:spPr>
        <p:txBody>
          <a:bodyPr/>
          <a:lstStyle/>
          <a:p>
            <a:pPr/>
          </a:p>
        </p:txBody>
      </p:sp>
      <p:sp>
        <p:nvSpPr>
          <p:cNvPr id="243" name="means a positive influence"/>
          <p:cNvSpPr txBox="1"/>
          <p:nvPr/>
        </p:nvSpPr>
        <p:spPr>
          <a:xfrm>
            <a:off x="6352061" y="11474770"/>
            <a:ext cx="530994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means a positive influence</a:t>
            </a:r>
          </a:p>
        </p:txBody>
      </p:sp>
      <p:sp>
        <p:nvSpPr>
          <p:cNvPr id="244" name="means a negative influence"/>
          <p:cNvSpPr txBox="1"/>
          <p:nvPr/>
        </p:nvSpPr>
        <p:spPr>
          <a:xfrm>
            <a:off x="6355427" y="12349879"/>
            <a:ext cx="544609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means a negative influence</a:t>
            </a:r>
          </a:p>
        </p:txBody>
      </p:sp>
      <p:sp>
        <p:nvSpPr>
          <p:cNvPr id="245" name="The existence of loops in the diagram…"/>
          <p:cNvSpPr txBox="1"/>
          <p:nvPr/>
        </p:nvSpPr>
        <p:spPr>
          <a:xfrm>
            <a:off x="13692297" y="11753457"/>
            <a:ext cx="7080632" cy="11089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chemeClr val="accent5">
                    <a:hueOff val="-82419"/>
                    <a:satOff val="-9513"/>
                    <a:lumOff val="-16343"/>
                  </a:schemeClr>
                </a:solidFill>
              </a:defRPr>
            </a:pPr>
            <a:r>
              <a:t>The existence of loops in the diagram </a:t>
            </a:r>
          </a:p>
          <a:p>
            <a:pPr defTabSz="821531">
              <a:defRPr b="1" sz="3200">
                <a:solidFill>
                  <a:schemeClr val="accent5">
                    <a:hueOff val="-82419"/>
                    <a:satOff val="-9513"/>
                    <a:lumOff val="-16343"/>
                  </a:schemeClr>
                </a:solidFill>
              </a:defRPr>
            </a:pPr>
            <a:r>
              <a:rPr b="0"/>
              <a:t>entails circular causality</a:t>
            </a:r>
            <a:r>
              <a:t> </a:t>
            </a:r>
          </a:p>
        </p:txBody>
      </p:sp>
      <p:sp>
        <p:nvSpPr>
          <p:cNvPr id="246" name="Line"/>
          <p:cNvSpPr/>
          <p:nvPr/>
        </p:nvSpPr>
        <p:spPr>
          <a:xfrm>
            <a:off x="4967958" y="11787963"/>
            <a:ext cx="1056562" cy="1"/>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7" name="Line"/>
          <p:cNvSpPr/>
          <p:nvPr/>
        </p:nvSpPr>
        <p:spPr>
          <a:xfrm>
            <a:off x="4967958" y="12663072"/>
            <a:ext cx="1058348" cy="1"/>
          </a:xfrm>
          <a:prstGeom prst="line">
            <a:avLst/>
          </a:prstGeom>
          <a:ln w="63500">
            <a:solidFill>
              <a:srgbClr val="000000"/>
            </a:solidFill>
            <a:miter lim="400000"/>
            <a:tailEnd type="triangle" len="sm"/>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8" name="Causal Diagram for What Makes a “Good” Park"/>
          <p:cNvSpPr txBox="1"/>
          <p:nvPr/>
        </p:nvSpPr>
        <p:spPr>
          <a:xfrm>
            <a:off x="6125032" y="354193"/>
            <a:ext cx="12133936"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000000"/>
                </a:solidFill>
              </a:defRPr>
            </a:lvl1pPr>
          </a:lstStyle>
          <a:p>
            <a:pPr/>
            <a:r>
              <a:t>Causal Diagram for What Makes a “Good” Park</a:t>
            </a:r>
          </a:p>
        </p:txBody>
      </p:sp>
      <p:sp>
        <p:nvSpPr>
          <p:cNvPr id="249" name="Jacobs, Ch  22, pp. 565"/>
          <p:cNvSpPr txBox="1"/>
          <p:nvPr/>
        </p:nvSpPr>
        <p:spPr>
          <a:xfrm>
            <a:off x="19135902" y="1013917"/>
            <a:ext cx="33841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Jacobs, Ch  22, pp. 565</a:t>
            </a:r>
          </a:p>
        </p:txBody>
      </p:sp>
      <p:sp>
        <p:nvSpPr>
          <p:cNvPr id="250" name="“Any single factor about the park is slippery as an eel, it can potentially mean any number of things”"/>
          <p:cNvSpPr txBox="1"/>
          <p:nvPr/>
        </p:nvSpPr>
        <p:spPr>
          <a:xfrm>
            <a:off x="9618573" y="1551972"/>
            <a:ext cx="145956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“Any single factor about the park is slippery as an eel, it can potentially mean any number of things”</a:t>
            </a:r>
          </a:p>
        </p:txBody>
      </p:sp>
      <p:sp>
        <p:nvSpPr>
          <p:cNvPr id="251" name="Your first assignment"/>
          <p:cNvSpPr txBox="1"/>
          <p:nvPr/>
        </p:nvSpPr>
        <p:spPr>
          <a:xfrm>
            <a:off x="20334136" y="3058770"/>
            <a:ext cx="320162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Your first assignment</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Tool for thinking:  The Causal Diagram"/>
          <p:cNvSpPr txBox="1"/>
          <p:nvPr/>
        </p:nvSpPr>
        <p:spPr>
          <a:xfrm>
            <a:off x="672395" y="666978"/>
            <a:ext cx="8104010"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solidFill>
                  <a:srgbClr val="000000"/>
                </a:solidFill>
              </a:defRPr>
            </a:lvl1pPr>
          </a:lstStyle>
          <a:p>
            <a:pPr/>
            <a:r>
              <a:t>Tool for thinking:  The Causal Diagram</a:t>
            </a:r>
          </a:p>
        </p:txBody>
      </p:sp>
      <p:sp>
        <p:nvSpPr>
          <p:cNvPr id="258" name="If you think you have a theory (explanation) for a phenomenon, you should express it as a Causal Diagram"/>
          <p:cNvSpPr txBox="1"/>
          <p:nvPr/>
        </p:nvSpPr>
        <p:spPr>
          <a:xfrm>
            <a:off x="2778480" y="2004555"/>
            <a:ext cx="17658640" cy="53726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2900">
                <a:solidFill>
                  <a:schemeClr val="accent5">
                    <a:hueOff val="-82419"/>
                    <a:satOff val="-9513"/>
                    <a:lumOff val="-16343"/>
                  </a:schemeClr>
                </a:solidFill>
              </a:defRPr>
            </a:pPr>
            <a:r>
              <a:t>If you think you have a theory (explanation) for a phenomenon, you should express it as a </a:t>
            </a:r>
            <a:r>
              <a:rPr b="1"/>
              <a:t>Causal Diagram</a:t>
            </a:r>
          </a:p>
        </p:txBody>
      </p:sp>
      <p:pic>
        <p:nvPicPr>
          <p:cNvPr id="259" name="dag-cig-1.png" descr="dag-cig-1.png"/>
          <p:cNvPicPr>
            <a:picLocks noChangeAspect="1"/>
          </p:cNvPicPr>
          <p:nvPr/>
        </p:nvPicPr>
        <p:blipFill>
          <a:blip r:embed="rId3">
            <a:extLst/>
          </a:blip>
          <a:stretch>
            <a:fillRect/>
          </a:stretch>
        </p:blipFill>
        <p:spPr>
          <a:xfrm>
            <a:off x="817264" y="3232150"/>
            <a:ext cx="10701115" cy="6114922"/>
          </a:xfrm>
          <a:prstGeom prst="rect">
            <a:avLst/>
          </a:prstGeom>
          <a:ln w="12700">
            <a:miter lim="400000"/>
          </a:ln>
        </p:spPr>
      </p:pic>
      <p:pic>
        <p:nvPicPr>
          <p:cNvPr id="260" name="smok2canc.png" descr="smok2canc.png"/>
          <p:cNvPicPr>
            <a:picLocks noChangeAspect="1"/>
          </p:cNvPicPr>
          <p:nvPr/>
        </p:nvPicPr>
        <p:blipFill>
          <a:blip r:embed="rId4">
            <a:extLst/>
          </a:blip>
          <a:stretch>
            <a:fillRect/>
          </a:stretch>
        </p:blipFill>
        <p:spPr>
          <a:xfrm>
            <a:off x="13485812" y="2891717"/>
            <a:ext cx="9311110" cy="6795787"/>
          </a:xfrm>
          <a:prstGeom prst="rect">
            <a:avLst/>
          </a:prstGeom>
          <a:ln w="12700">
            <a:miter lim="400000"/>
          </a:ln>
        </p:spPr>
      </p:pic>
      <p:sp>
        <p:nvSpPr>
          <p:cNvPr id="261" name="Confounder"/>
          <p:cNvSpPr txBox="1"/>
          <p:nvPr/>
        </p:nvSpPr>
        <p:spPr>
          <a:xfrm>
            <a:off x="10159187" y="4417517"/>
            <a:ext cx="172882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Confounder</a:t>
            </a:r>
          </a:p>
        </p:txBody>
      </p:sp>
      <p:sp>
        <p:nvSpPr>
          <p:cNvPr id="262" name="The causal diagram is  not a final answer; it is a hypothesis"/>
          <p:cNvSpPr txBox="1"/>
          <p:nvPr/>
        </p:nvSpPr>
        <p:spPr>
          <a:xfrm>
            <a:off x="6038849" y="11757647"/>
            <a:ext cx="1113790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causal diagram is  not a final answer; it is a hypothesis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6" name="Screen Shot 2022-09-29 at 11.00.32 AM.png" descr="Screen Shot 2022-09-29 at 11.00.32 AM.png"/>
          <p:cNvPicPr>
            <a:picLocks noChangeAspect="1"/>
          </p:cNvPicPr>
          <p:nvPr/>
        </p:nvPicPr>
        <p:blipFill>
          <a:blip r:embed="rId3">
            <a:extLst/>
          </a:blip>
          <a:stretch>
            <a:fillRect/>
          </a:stretch>
        </p:blipFill>
        <p:spPr>
          <a:xfrm>
            <a:off x="661094" y="1733697"/>
            <a:ext cx="20163580" cy="10807406"/>
          </a:xfrm>
          <a:prstGeom prst="rect">
            <a:avLst/>
          </a:prstGeom>
          <a:ln w="12700">
            <a:miter lim="400000"/>
          </a:ln>
        </p:spPr>
      </p:pic>
      <p:sp>
        <p:nvSpPr>
          <p:cNvPr id="267" name="https://tobaccocontrol.bmj.com/content/tobaccocontrol/early/2021/09/16/tobaccocontrol-2021-056695.full.pdf"/>
          <p:cNvSpPr txBox="1"/>
          <p:nvPr/>
        </p:nvSpPr>
        <p:spPr>
          <a:xfrm>
            <a:off x="8552997" y="13104317"/>
            <a:ext cx="1525097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https://tobaccocontrol.bmj.com/content/tobaccocontrol/early/2021/09/16/tobaccocontrol-2021-056695.full.pdf</a:t>
            </a:r>
          </a:p>
        </p:txBody>
      </p:sp>
      <p:sp>
        <p:nvSpPr>
          <p:cNvPr id="268" name="It can get quite complicated, with external factors and  virtuous and vicious cycles"/>
          <p:cNvSpPr txBox="1"/>
          <p:nvPr/>
        </p:nvSpPr>
        <p:spPr>
          <a:xfrm>
            <a:off x="746378" y="1225830"/>
            <a:ext cx="17252443" cy="64714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It can get quite complicated, with external factors and  </a:t>
            </a:r>
            <a:r>
              <a:rPr b="1"/>
              <a:t>virtuous and vicious cycles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neighborhood park"/>
          <p:cNvSpPr/>
          <p:nvPr/>
        </p:nvSpPr>
        <p:spPr>
          <a:xfrm>
            <a:off x="10659198" y="7608093"/>
            <a:ext cx="3065604" cy="1785939"/>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lIns="71437" tIns="71437" rIns="71437" bIns="71437" anchor="ctr"/>
          <a:lstStyle>
            <a:lvl1pPr defTabSz="821531">
              <a:defRPr sz="3000">
                <a:solidFill>
                  <a:srgbClr val="FFFFFF"/>
                </a:solidFill>
                <a:latin typeface="Helvetica Neue Medium"/>
                <a:ea typeface="Helvetica Neue Medium"/>
                <a:cs typeface="Helvetica Neue Medium"/>
                <a:sym typeface="Helvetica Neue Medium"/>
              </a:defRPr>
            </a:lvl1pPr>
          </a:lstStyle>
          <a:p>
            <a:pPr/>
            <a:r>
              <a:t>neighborhood park</a:t>
            </a:r>
          </a:p>
        </p:txBody>
      </p:sp>
      <p:sp>
        <p:nvSpPr>
          <p:cNvPr id="273" name="population"/>
          <p:cNvSpPr txBox="1"/>
          <p:nvPr/>
        </p:nvSpPr>
        <p:spPr>
          <a:xfrm>
            <a:off x="11083582" y="2526447"/>
            <a:ext cx="221683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population</a:t>
            </a:r>
          </a:p>
        </p:txBody>
      </p:sp>
      <p:sp>
        <p:nvSpPr>
          <p:cNvPr id="274" name="Line"/>
          <p:cNvSpPr/>
          <p:nvPr/>
        </p:nvSpPr>
        <p:spPr>
          <a:xfrm>
            <a:off x="12192000" y="3430356"/>
            <a:ext cx="0" cy="1785939"/>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5" name="park…"/>
          <p:cNvSpPr txBox="1"/>
          <p:nvPr/>
        </p:nvSpPr>
        <p:spPr>
          <a:xfrm>
            <a:off x="6371305" y="5085788"/>
            <a:ext cx="1449553"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park</a:t>
            </a:r>
          </a:p>
          <a:p>
            <a:pPr defTabSz="821531">
              <a:defRPr b="1" sz="3200">
                <a:solidFill>
                  <a:srgbClr val="000000"/>
                </a:solidFill>
              </a:defRPr>
            </a:pPr>
            <a:r>
              <a:t>design</a:t>
            </a:r>
          </a:p>
        </p:txBody>
      </p:sp>
      <p:sp>
        <p:nvSpPr>
          <p:cNvPr id="276" name="Line"/>
          <p:cNvSpPr/>
          <p:nvPr/>
        </p:nvSpPr>
        <p:spPr>
          <a:xfrm>
            <a:off x="8276773" y="5646632"/>
            <a:ext cx="2734537" cy="1"/>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7" name="competing…"/>
          <p:cNvSpPr txBox="1"/>
          <p:nvPr/>
        </p:nvSpPr>
        <p:spPr>
          <a:xfrm>
            <a:off x="17099891" y="5029141"/>
            <a:ext cx="2337132"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competing </a:t>
            </a:r>
          </a:p>
          <a:p>
            <a:pPr defTabSz="821531">
              <a:defRPr b="1" sz="3200">
                <a:solidFill>
                  <a:srgbClr val="000000"/>
                </a:solidFill>
              </a:defRPr>
            </a:pPr>
            <a:r>
              <a:t>uses</a:t>
            </a:r>
          </a:p>
        </p:txBody>
      </p:sp>
      <p:sp>
        <p:nvSpPr>
          <p:cNvPr id="278" name="Line"/>
          <p:cNvSpPr/>
          <p:nvPr/>
        </p:nvSpPr>
        <p:spPr>
          <a:xfrm flipH="1" flipV="1">
            <a:off x="13370904" y="5589984"/>
            <a:ext cx="3189224" cy="1"/>
          </a:xfrm>
          <a:prstGeom prst="line">
            <a:avLst/>
          </a:prstGeom>
          <a:ln w="63500">
            <a:solidFill>
              <a:srgbClr val="000000"/>
            </a:solidFill>
            <a:miter lim="400000"/>
            <a:tailEnd type="triangle" len="sm"/>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6" name="Connection Line"/>
          <p:cNvSpPr/>
          <p:nvPr/>
        </p:nvSpPr>
        <p:spPr>
          <a:xfrm>
            <a:off x="13376485" y="3475231"/>
            <a:ext cx="1490587" cy="4957652"/>
          </a:xfrm>
          <a:custGeom>
            <a:avLst/>
            <a:gdLst/>
            <a:ahLst/>
            <a:cxnLst>
              <a:cxn ang="0">
                <a:pos x="wd2" y="hd2"/>
              </a:cxn>
              <a:cxn ang="5400000">
                <a:pos x="wd2" y="hd2"/>
              </a:cxn>
              <a:cxn ang="10800000">
                <a:pos x="wd2" y="hd2"/>
              </a:cxn>
              <a:cxn ang="16200000">
                <a:pos x="wd2" y="hd2"/>
              </a:cxn>
            </a:cxnLst>
            <a:rect l="0" t="0" r="r" b="b"/>
            <a:pathLst>
              <a:path w="16318" h="21600" fill="norm" stroke="1" extrusionOk="0">
                <a:moveTo>
                  <a:pt x="5087" y="21600"/>
                </a:moveTo>
                <a:cubicBezTo>
                  <a:pt x="21600" y="14243"/>
                  <a:pt x="19904" y="7043"/>
                  <a:pt x="0" y="0"/>
                </a:cubicBezTo>
              </a:path>
            </a:pathLst>
          </a:custGeom>
          <a:ln w="63500">
            <a:solidFill>
              <a:srgbClr val="000000"/>
            </a:solidFill>
            <a:miter lim="400000"/>
            <a:tailEnd type="triangle"/>
          </a:ln>
          <a:effectLst>
            <a:outerShdw sx="100000" sy="100000" kx="0" ky="0" algn="b" rotWithShape="0" blurRad="266700" dist="0" dir="5400000">
              <a:srgbClr val="000000"/>
            </a:outerShdw>
          </a:effectLst>
        </p:spPr>
        <p:txBody>
          <a:bodyPr/>
          <a:lstStyle/>
          <a:p>
            <a:pPr/>
          </a:p>
        </p:txBody>
      </p:sp>
      <p:sp>
        <p:nvSpPr>
          <p:cNvPr id="280" name="choice"/>
          <p:cNvSpPr txBox="1"/>
          <p:nvPr/>
        </p:nvSpPr>
        <p:spPr>
          <a:xfrm>
            <a:off x="11467223" y="5276791"/>
            <a:ext cx="144955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choice</a:t>
            </a:r>
          </a:p>
        </p:txBody>
      </p:sp>
      <p:sp>
        <p:nvSpPr>
          <p:cNvPr id="281" name="Line"/>
          <p:cNvSpPr/>
          <p:nvPr/>
        </p:nvSpPr>
        <p:spPr>
          <a:xfrm>
            <a:off x="12194249" y="5948528"/>
            <a:ext cx="1" cy="1625204"/>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2" name="age of buildings…"/>
          <p:cNvSpPr txBox="1"/>
          <p:nvPr/>
        </p:nvSpPr>
        <p:spPr>
          <a:xfrm>
            <a:off x="4118896" y="2117833"/>
            <a:ext cx="3239746"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age of buildings</a:t>
            </a:r>
          </a:p>
          <a:p>
            <a:pPr defTabSz="821531">
              <a:defRPr b="1" sz="3200">
                <a:solidFill>
                  <a:srgbClr val="000000"/>
                </a:solidFill>
              </a:defRPr>
            </a:pPr>
            <a:r>
              <a:t>size of blocks</a:t>
            </a:r>
          </a:p>
        </p:txBody>
      </p:sp>
      <p:sp>
        <p:nvSpPr>
          <p:cNvPr id="283" name="Line"/>
          <p:cNvSpPr/>
          <p:nvPr/>
        </p:nvSpPr>
        <p:spPr>
          <a:xfrm>
            <a:off x="7548562" y="2393156"/>
            <a:ext cx="3182576" cy="505194"/>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84" name="Line"/>
          <p:cNvSpPr/>
          <p:nvPr/>
        </p:nvSpPr>
        <p:spPr>
          <a:xfrm>
            <a:off x="7155656" y="3360632"/>
            <a:ext cx="1" cy="1785938"/>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7" name="Connection Line"/>
          <p:cNvSpPr/>
          <p:nvPr/>
        </p:nvSpPr>
        <p:spPr>
          <a:xfrm>
            <a:off x="12419753" y="6286686"/>
            <a:ext cx="6195535" cy="5425580"/>
          </a:xfrm>
          <a:custGeom>
            <a:avLst/>
            <a:gdLst/>
            <a:ahLst/>
            <a:cxnLst>
              <a:cxn ang="0">
                <a:pos x="wd2" y="hd2"/>
              </a:cxn>
              <a:cxn ang="5400000">
                <a:pos x="wd2" y="hd2"/>
              </a:cxn>
              <a:cxn ang="10800000">
                <a:pos x="wd2" y="hd2"/>
              </a:cxn>
              <a:cxn ang="16200000">
                <a:pos x="wd2" y="hd2"/>
              </a:cxn>
            </a:cxnLst>
            <a:rect l="0" t="0" r="r" b="b"/>
            <a:pathLst>
              <a:path w="20732" h="16963" fill="norm" stroke="1" extrusionOk="0">
                <a:moveTo>
                  <a:pt x="0" y="11341"/>
                </a:moveTo>
                <a:cubicBezTo>
                  <a:pt x="14718" y="21600"/>
                  <a:pt x="21600" y="17820"/>
                  <a:pt x="20645" y="0"/>
                </a:cubicBezTo>
              </a:path>
            </a:pathLst>
          </a:custGeom>
          <a:ln w="63500">
            <a:solidFill>
              <a:srgbClr val="000000"/>
            </a:solidFill>
            <a:miter lim="400000"/>
            <a:tailEnd type="triangle"/>
          </a:ln>
        </p:spPr>
        <p:txBody>
          <a:bodyPr/>
          <a:lstStyle/>
          <a:p>
            <a:pPr/>
          </a:p>
        </p:txBody>
      </p:sp>
      <p:sp>
        <p:nvSpPr>
          <p:cNvPr id="286" name="means a positive influence"/>
          <p:cNvSpPr txBox="1"/>
          <p:nvPr/>
        </p:nvSpPr>
        <p:spPr>
          <a:xfrm>
            <a:off x="6352061" y="11474770"/>
            <a:ext cx="530994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means a positive influence</a:t>
            </a:r>
          </a:p>
        </p:txBody>
      </p:sp>
      <p:sp>
        <p:nvSpPr>
          <p:cNvPr id="287" name="means a negative influence"/>
          <p:cNvSpPr txBox="1"/>
          <p:nvPr/>
        </p:nvSpPr>
        <p:spPr>
          <a:xfrm>
            <a:off x="6355427" y="12349879"/>
            <a:ext cx="544609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means a negative influence</a:t>
            </a:r>
          </a:p>
        </p:txBody>
      </p:sp>
      <p:sp>
        <p:nvSpPr>
          <p:cNvPr id="288" name="The existence of loops in the diagram…"/>
          <p:cNvSpPr txBox="1"/>
          <p:nvPr/>
        </p:nvSpPr>
        <p:spPr>
          <a:xfrm>
            <a:off x="13692297" y="11753457"/>
            <a:ext cx="7080632" cy="11089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200">
                <a:solidFill>
                  <a:schemeClr val="accent5">
                    <a:hueOff val="-82419"/>
                    <a:satOff val="-9513"/>
                    <a:lumOff val="-16343"/>
                  </a:schemeClr>
                </a:solidFill>
              </a:defRPr>
            </a:pPr>
            <a:r>
              <a:t>The existence of loops in the diagram </a:t>
            </a:r>
          </a:p>
          <a:p>
            <a:pPr defTabSz="821531">
              <a:defRPr b="1" sz="3200">
                <a:solidFill>
                  <a:schemeClr val="accent5">
                    <a:hueOff val="-82419"/>
                    <a:satOff val="-9513"/>
                    <a:lumOff val="-16343"/>
                  </a:schemeClr>
                </a:solidFill>
              </a:defRPr>
            </a:pPr>
            <a:r>
              <a:rPr b="0"/>
              <a:t>entails circular causality</a:t>
            </a:r>
            <a:r>
              <a:t> </a:t>
            </a:r>
          </a:p>
        </p:txBody>
      </p:sp>
      <p:sp>
        <p:nvSpPr>
          <p:cNvPr id="289" name="Line"/>
          <p:cNvSpPr/>
          <p:nvPr/>
        </p:nvSpPr>
        <p:spPr>
          <a:xfrm>
            <a:off x="4967958" y="11787963"/>
            <a:ext cx="1056562" cy="1"/>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0" name="Line"/>
          <p:cNvSpPr/>
          <p:nvPr/>
        </p:nvSpPr>
        <p:spPr>
          <a:xfrm>
            <a:off x="4967958" y="12663072"/>
            <a:ext cx="1058348" cy="1"/>
          </a:xfrm>
          <a:prstGeom prst="line">
            <a:avLst/>
          </a:prstGeom>
          <a:ln w="63500">
            <a:solidFill>
              <a:srgbClr val="000000"/>
            </a:solidFill>
            <a:miter lim="400000"/>
            <a:tailEnd type="triangle" len="sm"/>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1" name="Causal Diagram for What Makes a “Good” Park"/>
          <p:cNvSpPr txBox="1"/>
          <p:nvPr/>
        </p:nvSpPr>
        <p:spPr>
          <a:xfrm>
            <a:off x="6125032" y="354193"/>
            <a:ext cx="12133936" cy="73382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solidFill>
                  <a:srgbClr val="000000"/>
                </a:solidFill>
              </a:defRPr>
            </a:lvl1pPr>
          </a:lstStyle>
          <a:p>
            <a:pPr/>
            <a:r>
              <a:t>Causal Diagram for What Makes a “Good” Park</a:t>
            </a:r>
          </a:p>
        </p:txBody>
      </p:sp>
      <p:sp>
        <p:nvSpPr>
          <p:cNvPr id="292" name="Jacobs, Ch  22, pp. 565"/>
          <p:cNvSpPr txBox="1"/>
          <p:nvPr/>
        </p:nvSpPr>
        <p:spPr>
          <a:xfrm>
            <a:off x="19135902" y="1013917"/>
            <a:ext cx="33841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Jacobs, Ch  22, pp. 565</a:t>
            </a:r>
          </a:p>
        </p:txBody>
      </p:sp>
      <p:sp>
        <p:nvSpPr>
          <p:cNvPr id="293" name="“Any single factor about the park is slippery as an eel, it can potentially mean any number of things”"/>
          <p:cNvSpPr txBox="1"/>
          <p:nvPr/>
        </p:nvSpPr>
        <p:spPr>
          <a:xfrm>
            <a:off x="9618573" y="1551972"/>
            <a:ext cx="1459565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“Any single factor about the park is slippery as an eel, it can potentially mean any number of things”</a:t>
            </a:r>
          </a:p>
        </p:txBody>
      </p:sp>
      <p:sp>
        <p:nvSpPr>
          <p:cNvPr id="294" name="Your first assignment"/>
          <p:cNvSpPr txBox="1"/>
          <p:nvPr/>
        </p:nvSpPr>
        <p:spPr>
          <a:xfrm>
            <a:off x="20334136" y="3058770"/>
            <a:ext cx="320162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Your first assignment</a:t>
            </a:r>
          </a:p>
        </p:txBody>
      </p:sp>
      <p:sp>
        <p:nvSpPr>
          <p:cNvPr id="295" name="Virtuous and vicious cycles calls for &quot;policymaking in the loop”"/>
          <p:cNvSpPr txBox="1"/>
          <p:nvPr/>
        </p:nvSpPr>
        <p:spPr>
          <a:xfrm>
            <a:off x="12621751" y="13053670"/>
            <a:ext cx="9221725"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Virtuous and vicious cycles calls for "policymaking in the loop”</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he kind of problem a city is”"/>
          <p:cNvSpPr txBox="1"/>
          <p:nvPr>
            <p:ph type="body" sz="quarter" idx="1"/>
          </p:nvPr>
        </p:nvSpPr>
        <p:spPr>
          <a:xfrm>
            <a:off x="5030390" y="1698834"/>
            <a:ext cx="14716126" cy="1589486"/>
          </a:xfrm>
          <a:prstGeom prst="rect">
            <a:avLst/>
          </a:prstGeom>
        </p:spPr>
        <p:txBody>
          <a:bodyPr/>
          <a:lstStyle/>
          <a:p>
            <a:pPr/>
            <a:r>
              <a:t>“The kind of problem a city is”</a:t>
            </a:r>
          </a:p>
        </p:txBody>
      </p:sp>
      <p:sp>
        <p:nvSpPr>
          <p:cNvPr id="302" name="Ways of scientific thinking"/>
          <p:cNvSpPr txBox="1"/>
          <p:nvPr/>
        </p:nvSpPr>
        <p:spPr>
          <a:xfrm>
            <a:off x="4575146" y="3340334"/>
            <a:ext cx="533961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Ways of scientific thinking </a:t>
            </a:r>
          </a:p>
        </p:txBody>
      </p:sp>
      <p:sp>
        <p:nvSpPr>
          <p:cNvPr id="303" name="Merely to think about cities and get somewhere, one of the main things to know is what kind of problem cities pose.…"/>
          <p:cNvSpPr txBox="1"/>
          <p:nvPr/>
        </p:nvSpPr>
        <p:spPr>
          <a:xfrm>
            <a:off x="4667958" y="4507478"/>
            <a:ext cx="16406620" cy="22875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lnSpc>
                <a:spcPts val="6200"/>
              </a:lnSpc>
              <a:spcBef>
                <a:spcPts val="1600"/>
              </a:spcBef>
              <a:defRPr sz="3200">
                <a:solidFill>
                  <a:srgbClr val="121212"/>
                </a:solidFill>
                <a:latin typeface="Times Roman"/>
                <a:ea typeface="Times Roman"/>
                <a:cs typeface="Times Roman"/>
                <a:sym typeface="Times Roman"/>
              </a:defRPr>
            </a:pPr>
            <a:r>
              <a:t>Merely to think about cities and get somewhere, one of the main things to know is what kind of problem cities pose.</a:t>
            </a:r>
          </a:p>
          <a:p>
            <a:pPr algn="l" defTabSz="642937">
              <a:lnSpc>
                <a:spcPts val="6200"/>
              </a:lnSpc>
              <a:spcBef>
                <a:spcPts val="1600"/>
              </a:spcBef>
              <a:defRPr sz="3200">
                <a:solidFill>
                  <a:srgbClr val="121212"/>
                </a:solidFill>
                <a:latin typeface="Times Roman"/>
                <a:ea typeface="Times Roman"/>
                <a:cs typeface="Times Roman"/>
                <a:sym typeface="Times Roman"/>
              </a:defRPr>
            </a:pPr>
            <a:r>
              <a:t>Which. avenues of thinking are apt to be useful and to help yield the truth depends not on -how we might prefer to think about a subject, but rather on the inherent nature of the subject itself. </a:t>
            </a:r>
          </a:p>
        </p:txBody>
      </p:sp>
      <p:sp>
        <p:nvSpPr>
          <p:cNvPr id="304" name="Weaver’s Classification of Problems in Science…"/>
          <p:cNvSpPr txBox="1"/>
          <p:nvPr/>
        </p:nvSpPr>
        <p:spPr>
          <a:xfrm>
            <a:off x="4823218" y="8440691"/>
            <a:ext cx="9538133" cy="20745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Weaver’s Classification of Problems in Science   </a:t>
            </a:r>
          </a:p>
          <a:p>
            <a:pPr lvl="8" indent="1828800" algn="l" defTabSz="821531">
              <a:defRPr sz="3200">
                <a:solidFill>
                  <a:srgbClr val="000000"/>
                </a:solidFill>
              </a:defRPr>
            </a:pPr>
            <a:r>
              <a:t>1. Simplicity</a:t>
            </a:r>
          </a:p>
          <a:p>
            <a:pPr lvl="8" indent="1828800" algn="l" defTabSz="821531">
              <a:defRPr sz="3200">
                <a:solidFill>
                  <a:srgbClr val="000000"/>
                </a:solidFill>
              </a:defRPr>
            </a:pPr>
            <a:r>
              <a:t>2. Disorganized complexity </a:t>
            </a:r>
          </a:p>
          <a:p>
            <a:pPr lvl="8" indent="1828800" algn="l" defTabSz="821531">
              <a:defRPr sz="3200">
                <a:solidFill>
                  <a:srgbClr val="000000"/>
                </a:solidFill>
              </a:defRPr>
            </a:pPr>
            <a:r>
              <a:t>3. Organized complexity</a:t>
            </a:r>
          </a:p>
        </p:txBody>
      </p:sp>
      <p:sp>
        <p:nvSpPr>
          <p:cNvPr id="305" name="J. Jacobs 1961:  The death and life of great American cities, ch. 22"/>
          <p:cNvSpPr txBox="1"/>
          <p:nvPr/>
        </p:nvSpPr>
        <p:spPr>
          <a:xfrm>
            <a:off x="15231740" y="3050464"/>
            <a:ext cx="8718068" cy="477672"/>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sz="2200">
                <a:solidFill>
                  <a:srgbClr val="FFFFFF"/>
                </a:solidFill>
                <a:latin typeface="Helvetica Neue Medium"/>
                <a:ea typeface="Helvetica Neue Medium"/>
                <a:cs typeface="Helvetica Neue Medium"/>
                <a:sym typeface="Helvetica Neue Medium"/>
              </a:defRPr>
            </a:lvl1pPr>
          </a:lstStyle>
          <a:p>
            <a:pPr/>
            <a:r>
              <a:t>J. Jacobs 1961:  The death and life of great American cities, ch. 22</a:t>
            </a:r>
          </a:p>
        </p:txBody>
      </p:sp>
      <p:sp>
        <p:nvSpPr>
          <p:cNvPr id="306" name="Line"/>
          <p:cNvSpPr/>
          <p:nvPr/>
        </p:nvSpPr>
        <p:spPr>
          <a:xfrm>
            <a:off x="11557000" y="10316927"/>
            <a:ext cx="2225294" cy="1"/>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307" name="How should we build a theory of cities?"/>
          <p:cNvSpPr txBox="1"/>
          <p:nvPr/>
        </p:nvSpPr>
        <p:spPr>
          <a:xfrm>
            <a:off x="8445550" y="377359"/>
            <a:ext cx="749290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How should we build a theory of cities?</a:t>
            </a:r>
          </a:p>
        </p:txBody>
      </p:sp>
      <p:sp>
        <p:nvSpPr>
          <p:cNvPr id="308" name="cities"/>
          <p:cNvSpPr txBox="1"/>
          <p:nvPr/>
        </p:nvSpPr>
        <p:spPr>
          <a:xfrm>
            <a:off x="14117967" y="10024371"/>
            <a:ext cx="110835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cities</a:t>
            </a:r>
          </a:p>
        </p:txBody>
      </p:sp>
      <p:sp>
        <p:nvSpPr>
          <p:cNvPr id="309" name="https://www.jstor.org/stable/27826254"/>
          <p:cNvSpPr txBox="1"/>
          <p:nvPr/>
        </p:nvSpPr>
        <p:spPr>
          <a:xfrm>
            <a:off x="19656990" y="9249389"/>
            <a:ext cx="4658396"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spcBef>
                <a:spcPts val="1200"/>
              </a:spcBef>
              <a:defRPr sz="2300">
                <a:solidFill>
                  <a:srgbClr val="000000"/>
                </a:solidFill>
                <a:latin typeface="Times Roman"/>
                <a:ea typeface="Times Roman"/>
                <a:cs typeface="Times Roman"/>
                <a:sym typeface="Times Roman"/>
              </a:defRPr>
            </a:lvl1pPr>
          </a:lstStyle>
          <a:p>
            <a:pPr/>
            <a:r>
              <a:t>https://www.jstor.org/stable/27826254 </a:t>
            </a:r>
          </a:p>
        </p:txBody>
      </p:sp>
      <p:sp>
        <p:nvSpPr>
          <p:cNvPr id="310" name="W, Weaver 1948 , Science and Complexity"/>
          <p:cNvSpPr txBox="1"/>
          <p:nvPr/>
        </p:nvSpPr>
        <p:spPr>
          <a:xfrm>
            <a:off x="17959877" y="8734679"/>
            <a:ext cx="6284596" cy="473392"/>
          </a:xfrm>
          <a:prstGeom prst="rect">
            <a:avLst/>
          </a:prstGeom>
          <a:solidFill>
            <a:srgbClr val="00A1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500">
                <a:solidFill>
                  <a:srgbClr val="FFFFFF"/>
                </a:solidFill>
                <a:latin typeface="Helvetica Neue Medium"/>
                <a:ea typeface="Helvetica Neue Medium"/>
                <a:cs typeface="Helvetica Neue Medium"/>
                <a:sym typeface="Helvetica Neue Medium"/>
              </a:defRPr>
            </a:lvl1pPr>
          </a:lstStyle>
          <a:p>
            <a:pPr/>
            <a:r>
              <a:t>W, Weaver 1948 , Science and Complexity</a:t>
            </a:r>
          </a:p>
        </p:txBody>
      </p:sp>
      <p:sp>
        <p:nvSpPr>
          <p:cNvPr id="311" name="Jacobs"/>
          <p:cNvSpPr txBox="1"/>
          <p:nvPr/>
        </p:nvSpPr>
        <p:spPr>
          <a:xfrm>
            <a:off x="12084735" y="10365472"/>
            <a:ext cx="116982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Jacobs</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1. Simplicity"/>
          <p:cNvSpPr txBox="1"/>
          <p:nvPr/>
        </p:nvSpPr>
        <p:spPr>
          <a:xfrm>
            <a:off x="-1216320" y="1595686"/>
            <a:ext cx="5054093"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8" indent="1828800" algn="l" defTabSz="821531">
              <a:defRPr b="1" sz="4200">
                <a:solidFill>
                  <a:schemeClr val="accent5">
                    <a:hueOff val="-82419"/>
                    <a:satOff val="-9513"/>
                    <a:lumOff val="-16343"/>
                  </a:schemeClr>
                </a:solidFill>
              </a:defRPr>
            </a:pPr>
            <a:r>
              <a:t>1. Simplicity</a:t>
            </a:r>
          </a:p>
        </p:txBody>
      </p:sp>
      <p:sp>
        <p:nvSpPr>
          <p:cNvPr id="316" name="2. Disorganized Complexity"/>
          <p:cNvSpPr txBox="1"/>
          <p:nvPr/>
        </p:nvSpPr>
        <p:spPr>
          <a:xfrm>
            <a:off x="-1181915" y="6831452"/>
            <a:ext cx="8921243" cy="77510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lvl="8" indent="1828800" algn="l" defTabSz="821531">
              <a:defRPr b="1" sz="4200">
                <a:solidFill>
                  <a:schemeClr val="accent5">
                    <a:hueOff val="-82419"/>
                    <a:satOff val="-9513"/>
                    <a:lumOff val="-16343"/>
                  </a:schemeClr>
                </a:solidFill>
              </a:defRPr>
            </a:pPr>
            <a:r>
              <a:t>2. Disorganized Complexity</a:t>
            </a:r>
          </a:p>
        </p:txBody>
      </p:sp>
      <p:sp>
        <p:nvSpPr>
          <p:cNvPr id="317" name="2 variables…"/>
          <p:cNvSpPr txBox="1"/>
          <p:nvPr/>
        </p:nvSpPr>
        <p:spPr>
          <a:xfrm>
            <a:off x="692570" y="2657988"/>
            <a:ext cx="12791822" cy="33029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200">
                <a:solidFill>
                  <a:srgbClr val="000000"/>
                </a:solidFill>
              </a:defRPr>
            </a:pPr>
            <a:r>
              <a:t>2 variables</a:t>
            </a:r>
          </a:p>
          <a:p>
            <a:pPr algn="l" defTabSz="821531">
              <a:defRPr sz="4200">
                <a:solidFill>
                  <a:srgbClr val="000000"/>
                </a:solidFill>
              </a:defRPr>
            </a:pPr>
            <a:r>
              <a:t>clear case and effect</a:t>
            </a:r>
          </a:p>
          <a:p>
            <a:pPr algn="l" defTabSz="821531">
              <a:defRPr sz="4200">
                <a:solidFill>
                  <a:srgbClr val="000000"/>
                </a:solidFill>
              </a:defRPr>
            </a:pPr>
            <a:r>
              <a:t>determinism</a:t>
            </a:r>
          </a:p>
          <a:p>
            <a:pPr algn="l" defTabSz="821531">
              <a:defRPr sz="4200">
                <a:solidFill>
                  <a:srgbClr val="000000"/>
                </a:solidFill>
              </a:defRPr>
            </a:pPr>
          </a:p>
          <a:p>
            <a:pPr algn="l" defTabSz="821531">
              <a:defRPr sz="4200">
                <a:solidFill>
                  <a:srgbClr val="000000"/>
                </a:solidFill>
              </a:defRPr>
            </a:pPr>
            <a:r>
              <a:t>Examples: solar system, light, sound, heat, electricity</a:t>
            </a:r>
          </a:p>
        </p:txBody>
      </p:sp>
      <p:sp>
        <p:nvSpPr>
          <p:cNvPr id="318" name="large number of identical components…"/>
          <p:cNvSpPr txBox="1"/>
          <p:nvPr/>
        </p:nvSpPr>
        <p:spPr>
          <a:xfrm>
            <a:off x="677623" y="7961404"/>
            <a:ext cx="13137999" cy="52079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4200">
                <a:solidFill>
                  <a:srgbClr val="000000"/>
                </a:solidFill>
              </a:defRPr>
            </a:pPr>
            <a:r>
              <a:t>large number of identical components </a:t>
            </a:r>
          </a:p>
          <a:p>
            <a:pPr algn="l" defTabSz="821531">
              <a:defRPr sz="4200">
                <a:solidFill>
                  <a:srgbClr val="000000"/>
                </a:solidFill>
              </a:defRPr>
            </a:pPr>
          </a:p>
          <a:p>
            <a:pPr algn="l" defTabSz="821531">
              <a:defRPr sz="4200">
                <a:solidFill>
                  <a:srgbClr val="000000"/>
                </a:solidFill>
              </a:defRPr>
            </a:pPr>
            <a:r>
              <a:t>no history  (do we care about history of a gas?)</a:t>
            </a:r>
          </a:p>
          <a:p>
            <a:pPr algn="l" defTabSz="821531">
              <a:defRPr sz="4200">
                <a:solidFill>
                  <a:srgbClr val="000000"/>
                </a:solidFill>
              </a:defRPr>
            </a:pPr>
          </a:p>
          <a:p>
            <a:pPr algn="l" defTabSz="821531">
              <a:defRPr sz="4200">
                <a:solidFill>
                  <a:srgbClr val="000000"/>
                </a:solidFill>
              </a:defRPr>
            </a:pPr>
            <a:r>
              <a:t>ask only average questions  (temperature, pressure,…)</a:t>
            </a:r>
          </a:p>
          <a:p>
            <a:pPr algn="l" defTabSz="821531">
              <a:defRPr sz="4200">
                <a:solidFill>
                  <a:srgbClr val="000000"/>
                </a:solidFill>
              </a:defRPr>
            </a:pPr>
          </a:p>
          <a:p>
            <a:pPr algn="l" defTabSz="821531">
              <a:defRPr sz="4200">
                <a:solidFill>
                  <a:srgbClr val="000000"/>
                </a:solidFill>
              </a:defRPr>
            </a:pPr>
          </a:p>
          <a:p>
            <a:pPr algn="l" defTabSz="821531">
              <a:defRPr sz="3200">
                <a:solidFill>
                  <a:srgbClr val="000000"/>
                </a:solidFill>
              </a:defRPr>
            </a:pPr>
            <a:r>
              <a:rPr sz="4200"/>
              <a:t>gases and liquids, telephone exchanges, insurance</a:t>
            </a:r>
            <a:r>
              <a:t>  </a:t>
            </a:r>
          </a:p>
        </p:txBody>
      </p:sp>
      <p:sp>
        <p:nvSpPr>
          <p:cNvPr id="319" name="credit: wikimedia commons"/>
          <p:cNvSpPr txBox="1"/>
          <p:nvPr/>
        </p:nvSpPr>
        <p:spPr>
          <a:xfrm>
            <a:off x="15356048" y="9859686"/>
            <a:ext cx="3826613" cy="47767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200">
                <a:solidFill>
                  <a:srgbClr val="000000"/>
                </a:solidFill>
              </a:defRPr>
            </a:lvl1pPr>
          </a:lstStyle>
          <a:p>
            <a:pPr/>
            <a:r>
              <a:t>credit: wikimedia commons</a:t>
            </a:r>
          </a:p>
        </p:txBody>
      </p:sp>
      <p:sp>
        <p:nvSpPr>
          <p:cNvPr id="320" name="Equation"/>
          <p:cNvSpPr txBox="1"/>
          <p:nvPr/>
        </p:nvSpPr>
        <p:spPr>
          <a:xfrm>
            <a:off x="19167124" y="7783822"/>
            <a:ext cx="1818034" cy="60814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500" i="1">
                      <a:solidFill>
                        <a:srgbClr val="000000"/>
                      </a:solidFill>
                      <a:latin typeface="Cambria Math" panose="02040503050406030204" pitchFamily="18" charset="0"/>
                    </a:rPr>
                    <m:t>∼</m:t>
                  </m:r>
                  <m:sSup>
                    <m:e>
                      <m:r>
                        <a:rPr xmlns:a="http://schemas.openxmlformats.org/drawingml/2006/main" sz="5500" i="1">
                          <a:solidFill>
                            <a:srgbClr val="000000"/>
                          </a:solidFill>
                          <a:latin typeface="Cambria Math" panose="02040503050406030204" pitchFamily="18" charset="0"/>
                        </a:rPr>
                        <m:t>10</m:t>
                      </m:r>
                    </m:e>
                    <m:sup>
                      <m:r>
                        <a:rPr xmlns:a="http://schemas.openxmlformats.org/drawingml/2006/main" sz="5500" i="1">
                          <a:solidFill>
                            <a:srgbClr val="000000"/>
                          </a:solidFill>
                          <a:latin typeface="Cambria Math" panose="02040503050406030204" pitchFamily="18" charset="0"/>
                        </a:rPr>
                        <m:t>26</m:t>
                      </m:r>
                    </m:sup>
                  </m:sSup>
                </m:oMath>
              </m:oMathPara>
            </a14:m>
            <a:endParaRPr sz="5500"/>
          </a:p>
        </p:txBody>
      </p:sp>
      <p:sp>
        <p:nvSpPr>
          <p:cNvPr id="321" name="Oval"/>
          <p:cNvSpPr/>
          <p:nvPr/>
        </p:nvSpPr>
        <p:spPr>
          <a:xfrm>
            <a:off x="14712308" y="2767911"/>
            <a:ext cx="4297938" cy="1270001"/>
          </a:xfrm>
          <a:prstGeom prst="ellipse">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22" name="Circle"/>
          <p:cNvSpPr/>
          <p:nvPr/>
        </p:nvSpPr>
        <p:spPr>
          <a:xfrm>
            <a:off x="16226276" y="2435697"/>
            <a:ext cx="1270001" cy="1270001"/>
          </a:xfrm>
          <a:prstGeom prst="ellipse">
            <a:avLst/>
          </a:prstGeom>
          <a:solidFill>
            <a:schemeClr val="accent4">
              <a:hueOff val="-476017"/>
              <a:lumOff val="-10042"/>
            </a:schemeClr>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23" name="Circle"/>
          <p:cNvSpPr/>
          <p:nvPr/>
        </p:nvSpPr>
        <p:spPr>
          <a:xfrm>
            <a:off x="18509034" y="2766893"/>
            <a:ext cx="607610" cy="607610"/>
          </a:xfrm>
          <a:prstGeom prst="ellipse">
            <a:avLst/>
          </a:prstGeom>
          <a:solidFill>
            <a:srgbClr val="00A1FF"/>
          </a:solidFill>
          <a:ln w="12700">
            <a:miter lim="400000"/>
          </a:ln>
        </p:spPr>
        <p:txBody>
          <a:bodyPr lIns="50800" tIns="50800" rIns="50800" bIns="50800" anchor="ctr"/>
          <a:lstStyle/>
          <a:p>
            <a:pPr defTabSz="825500">
              <a:defRPr sz="3200">
                <a:solidFill>
                  <a:srgbClr val="000000"/>
                </a:solidFill>
                <a:latin typeface="Helvetica Neue Medium"/>
                <a:ea typeface="Helvetica Neue Medium"/>
                <a:cs typeface="Helvetica Neue Medium"/>
                <a:sym typeface="Helvetica Neue Medium"/>
              </a:defRPr>
            </a:pPr>
          </a:p>
        </p:txBody>
      </p:sp>
      <p:sp>
        <p:nvSpPr>
          <p:cNvPr id="324" name="Line"/>
          <p:cNvSpPr/>
          <p:nvPr/>
        </p:nvSpPr>
        <p:spPr>
          <a:xfrm>
            <a:off x="17444313" y="3270722"/>
            <a:ext cx="1952922" cy="1295368"/>
          </a:xfrm>
          <a:custGeom>
            <a:avLst/>
            <a:gdLst/>
            <a:ahLst/>
            <a:cxnLst>
              <a:cxn ang="0">
                <a:pos x="wd2" y="hd2"/>
              </a:cxn>
              <a:cxn ang="5400000">
                <a:pos x="wd2" y="hd2"/>
              </a:cxn>
              <a:cxn ang="10800000">
                <a:pos x="wd2" y="hd2"/>
              </a:cxn>
              <a:cxn ang="16200000">
                <a:pos x="wd2" y="hd2"/>
              </a:cxn>
            </a:cxnLst>
            <a:rect l="0" t="0" r="r" b="b"/>
            <a:pathLst>
              <a:path w="21135" h="21195" fill="norm" stroke="1" extrusionOk="0">
                <a:moveTo>
                  <a:pt x="20913" y="0"/>
                </a:moveTo>
                <a:cubicBezTo>
                  <a:pt x="21600" y="5055"/>
                  <a:pt x="20674" y="10303"/>
                  <a:pt x="18414" y="14169"/>
                </a:cubicBezTo>
                <a:cubicBezTo>
                  <a:pt x="16314" y="17760"/>
                  <a:pt x="13322" y="19731"/>
                  <a:pt x="10207" y="20625"/>
                </a:cubicBezTo>
                <a:cubicBezTo>
                  <a:pt x="6811" y="21600"/>
                  <a:pt x="3310" y="21322"/>
                  <a:pt x="0" y="19815"/>
                </a:cubicBezTo>
              </a:path>
            </a:pathLst>
          </a:custGeom>
          <a:ln w="25400">
            <a:solidFill>
              <a:schemeClr val="accent5">
                <a:hueOff val="-82419"/>
                <a:satOff val="-9513"/>
                <a:lumOff val="-16343"/>
              </a:schemeClr>
            </a:solidFill>
            <a:miter lim="400000"/>
            <a:headEnd type="triangle"/>
          </a:ln>
        </p:spPr>
        <p:txBody>
          <a:bodyPr lIns="50800" tIns="50800" rIns="50800" bIns="50800" anchor="ctr"/>
          <a:lstStyle/>
          <a:p>
            <a:pPr/>
          </a:p>
        </p:txBody>
      </p:sp>
      <p:sp>
        <p:nvSpPr>
          <p:cNvPr id="325" name="solar system"/>
          <p:cNvSpPr txBox="1"/>
          <p:nvPr/>
        </p:nvSpPr>
        <p:spPr>
          <a:xfrm>
            <a:off x="19656602" y="4078775"/>
            <a:ext cx="183611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solar system</a:t>
            </a:r>
          </a:p>
        </p:txBody>
      </p:sp>
      <p:pic>
        <p:nvPicPr>
          <p:cNvPr id="326" name="Unknown.jpeg" descr="Unknown.jpeg"/>
          <p:cNvPicPr>
            <a:picLocks noChangeAspect="1"/>
          </p:cNvPicPr>
          <p:nvPr/>
        </p:nvPicPr>
        <p:blipFill>
          <a:blip r:embed="rId3">
            <a:extLst/>
          </a:blip>
          <a:stretch>
            <a:fillRect/>
          </a:stretch>
        </p:blipFill>
        <p:spPr>
          <a:xfrm>
            <a:off x="15551318" y="6384795"/>
            <a:ext cx="3436073" cy="3405665"/>
          </a:xfrm>
          <a:prstGeom prst="rect">
            <a:avLst/>
          </a:prstGeom>
          <a:ln w="12700">
            <a:miter lim="400000"/>
          </a:ln>
        </p:spPr>
      </p:pic>
      <p:sp>
        <p:nvSpPr>
          <p:cNvPr id="327" name="gas in a box"/>
          <p:cNvSpPr txBox="1"/>
          <p:nvPr/>
        </p:nvSpPr>
        <p:spPr>
          <a:xfrm>
            <a:off x="19399645" y="9030694"/>
            <a:ext cx="177393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gas in a box</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1" name="3. Organized Complexity"/>
          <p:cNvSpPr txBox="1"/>
          <p:nvPr/>
        </p:nvSpPr>
        <p:spPr>
          <a:xfrm>
            <a:off x="2318472" y="1544649"/>
            <a:ext cx="6362219"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chemeClr val="accent5">
                    <a:hueOff val="-82419"/>
                    <a:satOff val="-9513"/>
                    <a:lumOff val="-16343"/>
                  </a:schemeClr>
                </a:solidFill>
              </a:defRPr>
            </a:lvl1pPr>
          </a:lstStyle>
          <a:p>
            <a:pPr/>
            <a:r>
              <a:t>3. Organized Complexity</a:t>
            </a:r>
          </a:p>
        </p:txBody>
      </p:sp>
      <p:sp>
        <p:nvSpPr>
          <p:cNvPr id="332" name="complex adaptive systems"/>
          <p:cNvSpPr txBox="1"/>
          <p:nvPr/>
        </p:nvSpPr>
        <p:spPr>
          <a:xfrm>
            <a:off x="18067946" y="1587994"/>
            <a:ext cx="5796510"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complex adaptive systems</a:t>
            </a:r>
          </a:p>
        </p:txBody>
      </p:sp>
      <p:sp>
        <p:nvSpPr>
          <p:cNvPr id="333" name="They are all problems which involve dealing simultaneously with a sizable number of factors, which are interrelated into an organic whole…"/>
          <p:cNvSpPr txBox="1"/>
          <p:nvPr/>
        </p:nvSpPr>
        <p:spPr>
          <a:xfrm>
            <a:off x="2913723" y="3716337"/>
            <a:ext cx="18556554" cy="628332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l" defTabSz="642937">
              <a:lnSpc>
                <a:spcPts val="7400"/>
              </a:lnSpc>
              <a:spcBef>
                <a:spcPts val="1600"/>
              </a:spcBef>
              <a:defRPr sz="4200">
                <a:solidFill>
                  <a:srgbClr val="282828"/>
                </a:solidFill>
                <a:latin typeface="Times Roman"/>
                <a:ea typeface="Times Roman"/>
                <a:cs typeface="Times Roman"/>
                <a:sym typeface="Times Roman"/>
              </a:defRPr>
            </a:pPr>
            <a:r>
              <a:t>They are all problems which involve dealing simul­taneously with a sizable number of factors, which are interrelated into an organic whole</a:t>
            </a:r>
          </a:p>
          <a:p>
            <a:pPr algn="l" defTabSz="642937">
              <a:lnSpc>
                <a:spcPts val="7400"/>
              </a:lnSpc>
              <a:spcBef>
                <a:spcPts val="1600"/>
              </a:spcBef>
              <a:defRPr sz="4200">
                <a:solidFill>
                  <a:srgbClr val="282828"/>
                </a:solidFill>
                <a:latin typeface="Times Roman"/>
                <a:ea typeface="Times Roman"/>
                <a:cs typeface="Times Roman"/>
                <a:sym typeface="Times Roman"/>
              </a:defRPr>
            </a:pPr>
          </a:p>
          <a:p>
            <a:pPr algn="l" defTabSz="642937">
              <a:lnSpc>
                <a:spcPts val="7400"/>
              </a:lnSpc>
              <a:spcBef>
                <a:spcPts val="1600"/>
              </a:spcBef>
              <a:defRPr sz="4200">
                <a:solidFill>
                  <a:srgbClr val="282828"/>
                </a:solidFill>
                <a:latin typeface="Times Roman"/>
                <a:ea typeface="Times Roman"/>
                <a:cs typeface="Times Roman"/>
                <a:sym typeface="Times Roman"/>
              </a:defRPr>
            </a:pPr>
            <a:r>
              <a:t>Although the interrelations of their many factors are complex, there is nothing accidental or irrational about the ways in which these factors affect each other.        </a:t>
            </a:r>
          </a:p>
          <a:p>
            <a:pPr algn="l" defTabSz="642937">
              <a:lnSpc>
                <a:spcPts val="7400"/>
              </a:lnSpc>
              <a:spcBef>
                <a:spcPts val="1600"/>
              </a:spcBef>
              <a:defRPr sz="4200">
                <a:solidFill>
                  <a:srgbClr val="282828"/>
                </a:solidFill>
                <a:latin typeface="Times Roman"/>
                <a:ea typeface="Times Roman"/>
                <a:cs typeface="Times Roman"/>
                <a:sym typeface="Times Roman"/>
              </a:defRPr>
            </a:pPr>
          </a:p>
          <a:p>
            <a:pPr algn="l" defTabSz="642937">
              <a:lnSpc>
                <a:spcPts val="7400"/>
              </a:lnSpc>
              <a:spcBef>
                <a:spcPts val="1600"/>
              </a:spcBef>
              <a:defRPr sz="4200">
                <a:solidFill>
                  <a:srgbClr val="282828"/>
                </a:solidFill>
                <a:latin typeface="Times Roman"/>
                <a:ea typeface="Times Roman"/>
                <a:cs typeface="Times Roman"/>
                <a:sym typeface="Times Roman"/>
              </a:defRPr>
            </a:pPr>
            <a:r>
              <a:t>We cannot even analyze the virtues and the faults, diagnose the trouble or consider helpful changes, without going at them as problems of “organized complexity”.  </a:t>
            </a:r>
          </a:p>
        </p:txBody>
      </p:sp>
      <p:sp>
        <p:nvSpPr>
          <p:cNvPr id="334" name="or simply “Complex Systems”"/>
          <p:cNvSpPr txBox="1"/>
          <p:nvPr/>
        </p:nvSpPr>
        <p:spPr>
          <a:xfrm>
            <a:off x="19056730" y="2329078"/>
            <a:ext cx="4863339"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or simply “Complex Systems”</a:t>
            </a:r>
          </a:p>
        </p:txBody>
      </p:sp>
      <p:sp>
        <p:nvSpPr>
          <p:cNvPr id="335" name="Line"/>
          <p:cNvSpPr/>
          <p:nvPr/>
        </p:nvSpPr>
        <p:spPr>
          <a:xfrm>
            <a:off x="9719187" y="2134776"/>
            <a:ext cx="8063446" cy="1"/>
          </a:xfrm>
          <a:prstGeom prst="line">
            <a:avLst/>
          </a:prstGeom>
          <a:ln w="25400">
            <a:solidFill>
              <a:srgbClr val="000000"/>
            </a:solidFill>
            <a:miter lim="400000"/>
            <a:tailEnd type="triangle"/>
          </a:ln>
        </p:spPr>
        <p:txBody>
          <a:bodyPr lIns="50800" tIns="50800" rIns="50800" bIns="50800" anchor="ctr"/>
          <a:lstStyle/>
          <a:p>
            <a:pPr/>
          </a:p>
        </p:txBody>
      </p:sp>
      <p:sp>
        <p:nvSpPr>
          <p:cNvPr id="336" name="today we call them:"/>
          <p:cNvSpPr txBox="1"/>
          <p:nvPr/>
        </p:nvSpPr>
        <p:spPr>
          <a:xfrm>
            <a:off x="14770608" y="1701518"/>
            <a:ext cx="276758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today we call them:</a:t>
            </a:r>
          </a:p>
        </p:txBody>
      </p:sp>
      <p:sp>
        <p:nvSpPr>
          <p:cNvPr id="337" name="Diverse, interdependent agents…"/>
          <p:cNvSpPr txBox="1"/>
          <p:nvPr/>
        </p:nvSpPr>
        <p:spPr>
          <a:xfrm>
            <a:off x="16329558" y="10414991"/>
            <a:ext cx="6930696" cy="28823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sz="3600"/>
            </a:pPr>
            <a:r>
              <a:t>Diverse, interdependent agents</a:t>
            </a:r>
          </a:p>
          <a:p>
            <a:pPr algn="l">
              <a:defRPr b="1" sz="3600"/>
            </a:pPr>
            <a:r>
              <a:t>Connectivity structure</a:t>
            </a:r>
          </a:p>
          <a:p>
            <a:pPr algn="l">
              <a:defRPr b="1" sz="3600"/>
            </a:pPr>
            <a:r>
              <a:t>Information and Learning</a:t>
            </a:r>
          </a:p>
          <a:p>
            <a:pPr algn="l">
              <a:defRPr b="1" sz="3600"/>
            </a:pPr>
            <a:r>
              <a:t>Costs vs benefits</a:t>
            </a:r>
          </a:p>
          <a:p>
            <a:pPr algn="l">
              <a:defRPr b="1" sz="3600"/>
            </a:pPr>
            <a:r>
              <a:t>History matters </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1" name="“A growing number of people have begun, gradually, to think of cities as problems of organized complexity - organisms that are replete with unexamined, but obviously intricately interconnected, and surely understandable, relationships.”"/>
          <p:cNvSpPr txBox="1"/>
          <p:nvPr/>
        </p:nvSpPr>
        <p:spPr>
          <a:xfrm>
            <a:off x="3555930" y="3282831"/>
            <a:ext cx="19645766" cy="21240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defTabSz="821531">
              <a:defRPr sz="4200">
                <a:solidFill>
                  <a:srgbClr val="000000"/>
                </a:solidFill>
                <a:latin typeface="Times Roman"/>
                <a:ea typeface="Times Roman"/>
                <a:cs typeface="Times Roman"/>
                <a:sym typeface="Times Roman"/>
              </a:defRPr>
            </a:pPr>
            <a:r>
              <a:t>“A growing number of people have begun, gradually, to think of cities as problems of </a:t>
            </a:r>
            <a:r>
              <a:rPr i="1"/>
              <a:t>organized complexity</a:t>
            </a:r>
            <a:r>
              <a:t> - organisms that are replete with unexamined, but obviously intricately interconnected, and surely understandable, relationships.”</a:t>
            </a:r>
          </a:p>
        </p:txBody>
      </p:sp>
      <p:sp>
        <p:nvSpPr>
          <p:cNvPr id="342" name="1. Think about processes…"/>
          <p:cNvSpPr txBox="1"/>
          <p:nvPr/>
        </p:nvSpPr>
        <p:spPr>
          <a:xfrm>
            <a:off x="3951287" y="7162413"/>
            <a:ext cx="12342699" cy="33659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4200">
                <a:solidFill>
                  <a:schemeClr val="accent5">
                    <a:hueOff val="-82419"/>
                    <a:satOff val="-9513"/>
                    <a:lumOff val="-16343"/>
                  </a:schemeClr>
                </a:solidFill>
              </a:defRPr>
            </a:pPr>
            <a:r>
              <a:t>1. Think about processes</a:t>
            </a:r>
          </a:p>
          <a:p>
            <a:pPr algn="l" defTabSz="821531">
              <a:defRPr b="1" sz="4200"/>
            </a:pPr>
          </a:p>
          <a:p>
            <a:pPr algn="l" defTabSz="821531">
              <a:defRPr b="1" sz="4200">
                <a:solidFill>
                  <a:schemeClr val="accent5">
                    <a:hueOff val="-82419"/>
                    <a:satOff val="-9513"/>
                    <a:lumOff val="-16343"/>
                  </a:schemeClr>
                </a:solidFill>
              </a:defRPr>
            </a:pPr>
            <a:r>
              <a:t>2. Think inductively, from particulars to generals</a:t>
            </a:r>
          </a:p>
          <a:p>
            <a:pPr algn="l" defTabSz="821531">
              <a:defRPr b="1" sz="4200"/>
            </a:pPr>
          </a:p>
          <a:p>
            <a:pPr algn="l" defTabSz="821531">
              <a:defRPr b="1" sz="4200">
                <a:solidFill>
                  <a:schemeClr val="accent5">
                    <a:hueOff val="-82419"/>
                    <a:satOff val="-9513"/>
                    <a:lumOff val="-16343"/>
                  </a:schemeClr>
                </a:solidFill>
              </a:defRPr>
            </a:pPr>
            <a:r>
              <a:t>3. Seek “unaveraged” clues</a:t>
            </a:r>
          </a:p>
        </p:txBody>
      </p:sp>
      <p:sp>
        <p:nvSpPr>
          <p:cNvPr id="343" name="Jane Jacobs Proposed Strategy for Studying Cities:"/>
          <p:cNvSpPr txBox="1"/>
          <p:nvPr/>
        </p:nvSpPr>
        <p:spPr>
          <a:xfrm>
            <a:off x="473031" y="926993"/>
            <a:ext cx="16872687" cy="9615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b="1" sz="5300">
                <a:solidFill>
                  <a:srgbClr val="000000"/>
                </a:solidFill>
              </a:defRPr>
            </a:lvl1pPr>
          </a:lstStyle>
          <a:p>
            <a:pPr/>
            <a:r>
              <a:t>Jane Jacobs Proposed Strategy for Studying Cities: </a:t>
            </a:r>
          </a:p>
        </p:txBody>
      </p:sp>
      <p:sp>
        <p:nvSpPr>
          <p:cNvPr id="344" name="We will hold ourselves to these principles and will check in on them as we go."/>
          <p:cNvSpPr txBox="1"/>
          <p:nvPr/>
        </p:nvSpPr>
        <p:spPr>
          <a:xfrm>
            <a:off x="1068704" y="11114010"/>
            <a:ext cx="22246591" cy="160782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5000"/>
            </a:pPr>
          </a:p>
          <a:p>
            <a:pPr>
              <a:defRPr sz="5000"/>
            </a:pPr>
            <a:r>
              <a:t>We will hold ourselves to these principles and will check in on them as we go. </a:t>
            </a:r>
          </a:p>
        </p:txBody>
      </p:sp>
      <p:sp>
        <p:nvSpPr>
          <p:cNvPr id="345" name="To understand Cities we should:"/>
          <p:cNvSpPr txBox="1"/>
          <p:nvPr/>
        </p:nvSpPr>
        <p:spPr>
          <a:xfrm>
            <a:off x="3597231" y="5764253"/>
            <a:ext cx="8826475" cy="81246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821531">
              <a:defRPr b="1" sz="4400">
                <a:solidFill>
                  <a:srgbClr val="000000"/>
                </a:solidFill>
              </a:defRPr>
            </a:lvl1pPr>
          </a:lstStyle>
          <a:p>
            <a:pPr/>
            <a:r>
              <a:t>To understand Cities we should: </a:t>
            </a:r>
          </a:p>
        </p:txBody>
      </p:sp>
      <p:sp>
        <p:nvSpPr>
          <p:cNvPr id="346" name="all science is based on processes, not static structures (=equilibria)"/>
          <p:cNvSpPr txBox="1"/>
          <p:nvPr/>
        </p:nvSpPr>
        <p:spPr>
          <a:xfrm>
            <a:off x="14286433" y="7338517"/>
            <a:ext cx="922233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all science is based on processes, not static structures (=equilibria)</a:t>
            </a:r>
          </a:p>
        </p:txBody>
      </p:sp>
      <p:sp>
        <p:nvSpPr>
          <p:cNvPr id="347" name="respect individuality, while seeking communality"/>
          <p:cNvSpPr txBox="1"/>
          <p:nvPr/>
        </p:nvSpPr>
        <p:spPr>
          <a:xfrm>
            <a:off x="17462500" y="8614681"/>
            <a:ext cx="662940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respect individuality, while seeking communality</a:t>
            </a:r>
          </a:p>
        </p:txBody>
      </p:sp>
      <p:sp>
        <p:nvSpPr>
          <p:cNvPr id="348" name="because information and diversity are washed out by averaging"/>
          <p:cNvSpPr txBox="1"/>
          <p:nvPr/>
        </p:nvSpPr>
        <p:spPr>
          <a:xfrm>
            <a:off x="15577311" y="9890847"/>
            <a:ext cx="872337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because information and diversity are washed out by averaging</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Properties of Cities as Complex Systems"/>
          <p:cNvSpPr txBox="1"/>
          <p:nvPr/>
        </p:nvSpPr>
        <p:spPr>
          <a:xfrm>
            <a:off x="321687" y="824450"/>
            <a:ext cx="13227851" cy="96155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300">
                <a:solidFill>
                  <a:srgbClr val="000000"/>
                </a:solidFill>
              </a:defRPr>
            </a:lvl1pPr>
          </a:lstStyle>
          <a:p>
            <a:pPr/>
            <a:r>
              <a:t>Properties of Cities as Complex Systems</a:t>
            </a:r>
          </a:p>
        </p:txBody>
      </p:sp>
      <p:sp>
        <p:nvSpPr>
          <p:cNvPr id="353" name="Heterogeneity…"/>
          <p:cNvSpPr txBox="1"/>
          <p:nvPr/>
        </p:nvSpPr>
        <p:spPr>
          <a:xfrm>
            <a:off x="6506217" y="3649206"/>
            <a:ext cx="3729458" cy="75605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chemeClr val="accent5">
                    <a:hueOff val="-82419"/>
                    <a:satOff val="-9513"/>
                    <a:lumOff val="-16343"/>
                  </a:schemeClr>
                </a:solidFill>
              </a:defRPr>
            </a:pPr>
            <a:r>
              <a:t>Heterogeneity</a:t>
            </a: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r>
              <a:t>Interconnectivity</a:t>
            </a: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r>
              <a:t>Scaling</a:t>
            </a: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r>
              <a:t>Circular-Causality </a:t>
            </a: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p>
          <a:p>
            <a:pPr algn="l" defTabSz="821531">
              <a:defRPr b="1" sz="3200">
                <a:solidFill>
                  <a:schemeClr val="accent5">
                    <a:hueOff val="-82419"/>
                    <a:satOff val="-9513"/>
                    <a:lumOff val="-16343"/>
                  </a:schemeClr>
                </a:solidFill>
              </a:defRPr>
            </a:pPr>
            <a:r>
              <a:t>“Evolution”</a:t>
            </a:r>
          </a:p>
        </p:txBody>
      </p:sp>
      <p:sp>
        <p:nvSpPr>
          <p:cNvPr id="354" name="differences in information, profession,…"/>
          <p:cNvSpPr txBox="1"/>
          <p:nvPr/>
        </p:nvSpPr>
        <p:spPr>
          <a:xfrm>
            <a:off x="12048576" y="3477552"/>
            <a:ext cx="10724821" cy="79038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200">
                <a:solidFill>
                  <a:srgbClr val="000000"/>
                </a:solidFill>
              </a:defRPr>
            </a:pPr>
            <a:r>
              <a:t>differences in information, profession,</a:t>
            </a:r>
          </a:p>
          <a:p>
            <a:pPr algn="l" defTabSz="821531">
              <a:defRPr sz="3200">
                <a:solidFill>
                  <a:srgbClr val="000000"/>
                </a:solidFill>
              </a:defRPr>
            </a:pPr>
            <a:r>
              <a:t>culture, race, ethnicity, economic status</a:t>
            </a:r>
          </a:p>
          <a:p>
            <a:pPr algn="l" defTabSz="821531">
              <a:defRPr b="1" sz="3200">
                <a:solidFill>
                  <a:srgbClr val="000000"/>
                </a:solidFill>
              </a:defRPr>
            </a:pPr>
          </a:p>
          <a:p>
            <a:pPr algn="l" defTabSz="821531">
              <a:defRPr sz="3200">
                <a:solidFill>
                  <a:srgbClr val="000000"/>
                </a:solidFill>
              </a:defRPr>
            </a:pPr>
            <a:r>
              <a:t>interdependence and complementarities between people, </a:t>
            </a:r>
          </a:p>
          <a:p>
            <a:pPr algn="l" defTabSz="821531">
              <a:defRPr sz="3200">
                <a:solidFill>
                  <a:srgbClr val="000000"/>
                </a:solidFill>
              </a:defRPr>
            </a:pPr>
            <a:r>
              <a:t>organizations, infrastructure in networks</a:t>
            </a:r>
          </a:p>
          <a:p>
            <a:pPr algn="l" defTabSz="821531">
              <a:defRPr b="1" sz="3200">
                <a:solidFill>
                  <a:srgbClr val="000000"/>
                </a:solidFill>
              </a:defRPr>
            </a:pPr>
          </a:p>
          <a:p>
            <a:pPr algn="l" defTabSz="821531">
              <a:defRPr sz="3200">
                <a:solidFill>
                  <a:srgbClr val="000000"/>
                </a:solidFill>
              </a:defRPr>
            </a:pPr>
            <a:r>
              <a:t>self-similar economies of scale per capita </a:t>
            </a:r>
          </a:p>
          <a:p>
            <a:pPr algn="l" defTabSz="821531">
              <a:defRPr sz="3200">
                <a:solidFill>
                  <a:srgbClr val="000000"/>
                </a:solidFill>
              </a:defRPr>
            </a:pPr>
            <a:r>
              <a:t>in material infrastructure and increasing </a:t>
            </a:r>
          </a:p>
          <a:p>
            <a:pPr algn="l" defTabSz="821531">
              <a:defRPr sz="3200">
                <a:solidFill>
                  <a:srgbClr val="000000"/>
                </a:solidFill>
              </a:defRPr>
            </a:pPr>
            <a:r>
              <a:t>returns to socioeconomic activity</a:t>
            </a:r>
          </a:p>
          <a:p>
            <a:pPr algn="l" defTabSz="821531">
              <a:defRPr b="1" sz="3200">
                <a:solidFill>
                  <a:srgbClr val="000000"/>
                </a:solidFill>
              </a:defRPr>
            </a:pPr>
          </a:p>
          <a:p>
            <a:pPr algn="l" defTabSz="821531">
              <a:defRPr sz="3200">
                <a:solidFill>
                  <a:srgbClr val="000000"/>
                </a:solidFill>
              </a:defRPr>
            </a:pPr>
            <a:r>
              <a:t>interdependence dynamics between </a:t>
            </a:r>
          </a:p>
          <a:p>
            <a:pPr algn="l" defTabSz="821531">
              <a:defRPr sz="3200">
                <a:solidFill>
                  <a:srgbClr val="000000"/>
                </a:solidFill>
              </a:defRPr>
            </a:pPr>
            <a:r>
              <a:t>socioeconomic activities, institutions </a:t>
            </a:r>
          </a:p>
          <a:p>
            <a:pPr algn="l" defTabSz="821531">
              <a:defRPr sz="3200">
                <a:solidFill>
                  <a:srgbClr val="000000"/>
                </a:solidFill>
              </a:defRPr>
            </a:pPr>
            <a:r>
              <a:t>and services</a:t>
            </a:r>
          </a:p>
          <a:p>
            <a:pPr algn="l" defTabSz="821531">
              <a:defRPr b="1" sz="3200">
                <a:solidFill>
                  <a:srgbClr val="000000"/>
                </a:solidFill>
              </a:defRPr>
            </a:pPr>
          </a:p>
          <a:p>
            <a:pPr algn="l" defTabSz="821531">
              <a:defRPr sz="3200">
                <a:solidFill>
                  <a:srgbClr val="000000"/>
                </a:solidFill>
              </a:defRPr>
            </a:pPr>
            <a:r>
              <a:t>open-ended change supported by new </a:t>
            </a:r>
          </a:p>
          <a:p>
            <a:pPr algn="l" defTabSz="821531">
              <a:defRPr sz="3200">
                <a:solidFill>
                  <a:srgbClr val="000000"/>
                </a:solidFill>
              </a:defRPr>
            </a:pPr>
            <a:r>
              <a:t>information, investment and collective action</a:t>
            </a:r>
          </a:p>
        </p:txBody>
      </p:sp>
      <p:sp>
        <p:nvSpPr>
          <p:cNvPr id="355" name="We will keep an eye out for these properties in various approaches to cities and associated phenomena"/>
          <p:cNvSpPr txBox="1"/>
          <p:nvPr/>
        </p:nvSpPr>
        <p:spPr>
          <a:xfrm>
            <a:off x="1015504" y="12672396"/>
            <a:ext cx="22352991" cy="6595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We will keep an eye out for these properties in various approaches to cities and associated phenomena</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96" name="Group"/>
          <p:cNvGrpSpPr/>
          <p:nvPr/>
        </p:nvGrpSpPr>
        <p:grpSpPr>
          <a:xfrm>
            <a:off x="5522026" y="1080872"/>
            <a:ext cx="14432594" cy="11217705"/>
            <a:chOff x="1541419" y="452437"/>
            <a:chExt cx="14432593" cy="11217703"/>
          </a:xfrm>
        </p:grpSpPr>
        <p:pic>
          <p:nvPicPr>
            <p:cNvPr id="359" name="Image" descr="Image"/>
            <p:cNvPicPr>
              <a:picLocks noChangeAspect="1"/>
            </p:cNvPicPr>
            <p:nvPr/>
          </p:nvPicPr>
          <p:blipFill>
            <a:blip r:embed="rId3">
              <a:extLst/>
            </a:blip>
            <a:stretch>
              <a:fillRect/>
            </a:stretch>
          </p:blipFill>
          <p:spPr>
            <a:xfrm>
              <a:off x="7471779" y="3542134"/>
              <a:ext cx="1838478" cy="4017415"/>
            </a:xfrm>
            <a:prstGeom prst="rect">
              <a:avLst/>
            </a:prstGeom>
            <a:ln w="12700" cap="flat">
              <a:noFill/>
              <a:miter lim="400000"/>
            </a:ln>
            <a:effectLst/>
          </p:spPr>
        </p:pic>
        <p:pic>
          <p:nvPicPr>
            <p:cNvPr id="360" name="Line Line" descr="Line Line"/>
            <p:cNvPicPr>
              <a:picLocks noChangeAspect="0"/>
            </p:cNvPicPr>
            <p:nvPr/>
          </p:nvPicPr>
          <p:blipFill>
            <a:blip r:embed="rId4">
              <a:extLst/>
            </a:blip>
            <a:stretch>
              <a:fillRect/>
            </a:stretch>
          </p:blipFill>
          <p:spPr>
            <a:xfrm rot="7558987">
              <a:off x="5522450" y="6772201"/>
              <a:ext cx="2319413" cy="139701"/>
            </a:xfrm>
            <a:prstGeom prst="rect">
              <a:avLst/>
            </a:prstGeom>
            <a:effectLst/>
          </p:spPr>
        </p:pic>
        <p:pic>
          <p:nvPicPr>
            <p:cNvPr id="362" name="Line Line" descr="Line Line"/>
            <p:cNvPicPr>
              <a:picLocks noChangeAspect="0"/>
            </p:cNvPicPr>
            <p:nvPr/>
          </p:nvPicPr>
          <p:blipFill>
            <a:blip r:embed="rId5">
              <a:extLst/>
            </a:blip>
            <a:stretch>
              <a:fillRect/>
            </a:stretch>
          </p:blipFill>
          <p:spPr>
            <a:xfrm rot="2700000">
              <a:off x="9096653" y="6483517"/>
              <a:ext cx="2140669" cy="139701"/>
            </a:xfrm>
            <a:prstGeom prst="rect">
              <a:avLst/>
            </a:prstGeom>
            <a:effectLst/>
          </p:spPr>
        </p:pic>
        <p:pic>
          <p:nvPicPr>
            <p:cNvPr id="364" name="Line Line" descr="Line Line"/>
            <p:cNvPicPr>
              <a:picLocks noChangeAspect="0"/>
            </p:cNvPicPr>
            <p:nvPr/>
          </p:nvPicPr>
          <p:blipFill>
            <a:blip r:embed="rId6">
              <a:extLst/>
            </a:blip>
            <a:stretch>
              <a:fillRect/>
            </a:stretch>
          </p:blipFill>
          <p:spPr>
            <a:xfrm rot="18900000">
              <a:off x="8624411" y="3024560"/>
              <a:ext cx="1642757" cy="139701"/>
            </a:xfrm>
            <a:prstGeom prst="rect">
              <a:avLst/>
            </a:prstGeom>
            <a:effectLst/>
          </p:spPr>
        </p:pic>
        <p:pic>
          <p:nvPicPr>
            <p:cNvPr id="366" name="Line Line" descr="Line Line"/>
            <p:cNvPicPr>
              <a:picLocks noChangeAspect="0"/>
            </p:cNvPicPr>
            <p:nvPr/>
          </p:nvPicPr>
          <p:blipFill>
            <a:blip r:embed="rId7">
              <a:extLst/>
            </a:blip>
            <a:stretch>
              <a:fillRect/>
            </a:stretch>
          </p:blipFill>
          <p:spPr>
            <a:xfrm>
              <a:off x="9389688" y="5009574"/>
              <a:ext cx="2483032" cy="139701"/>
            </a:xfrm>
            <a:prstGeom prst="rect">
              <a:avLst/>
            </a:prstGeom>
            <a:effectLst/>
          </p:spPr>
        </p:pic>
        <p:pic>
          <p:nvPicPr>
            <p:cNvPr id="368" name="Line Line" descr="Line Line"/>
            <p:cNvPicPr>
              <a:picLocks noChangeAspect="0"/>
            </p:cNvPicPr>
            <p:nvPr/>
          </p:nvPicPr>
          <p:blipFill>
            <a:blip r:embed="rId8">
              <a:extLst/>
            </a:blip>
            <a:stretch>
              <a:fillRect/>
            </a:stretch>
          </p:blipFill>
          <p:spPr>
            <a:xfrm rot="12870851">
              <a:off x="5333866" y="3224484"/>
              <a:ext cx="2567214" cy="139701"/>
            </a:xfrm>
            <a:prstGeom prst="rect">
              <a:avLst/>
            </a:prstGeom>
            <a:effectLst/>
          </p:spPr>
        </p:pic>
        <p:pic>
          <p:nvPicPr>
            <p:cNvPr id="370" name="Line Line" descr="Line Line"/>
            <p:cNvPicPr>
              <a:picLocks noChangeAspect="0"/>
            </p:cNvPicPr>
            <p:nvPr/>
          </p:nvPicPr>
          <p:blipFill>
            <a:blip r:embed="rId9">
              <a:extLst/>
            </a:blip>
            <a:stretch>
              <a:fillRect/>
            </a:stretch>
          </p:blipFill>
          <p:spPr>
            <a:xfrm rot="11474099">
              <a:off x="2867589" y="4108838"/>
              <a:ext cx="4567182" cy="139701"/>
            </a:xfrm>
            <a:prstGeom prst="rect">
              <a:avLst/>
            </a:prstGeom>
            <a:effectLst/>
          </p:spPr>
        </p:pic>
        <p:pic>
          <p:nvPicPr>
            <p:cNvPr id="372" name="Line Line" descr="Line Line"/>
            <p:cNvPicPr>
              <a:picLocks noChangeAspect="0"/>
            </p:cNvPicPr>
            <p:nvPr/>
          </p:nvPicPr>
          <p:blipFill>
            <a:blip r:embed="rId10">
              <a:extLst/>
            </a:blip>
            <a:stretch>
              <a:fillRect/>
            </a:stretch>
          </p:blipFill>
          <p:spPr>
            <a:xfrm rot="15075766">
              <a:off x="6875215" y="2306934"/>
              <a:ext cx="1874676" cy="139701"/>
            </a:xfrm>
            <a:prstGeom prst="rect">
              <a:avLst/>
            </a:prstGeom>
            <a:effectLst/>
          </p:spPr>
        </p:pic>
        <p:sp>
          <p:nvSpPr>
            <p:cNvPr id="374" name="Job"/>
            <p:cNvSpPr/>
            <p:nvPr/>
          </p:nvSpPr>
          <p:spPr>
            <a:xfrm>
              <a:off x="10671893" y="219115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Job</a:t>
              </a:r>
            </a:p>
          </p:txBody>
        </p:sp>
        <p:sp>
          <p:nvSpPr>
            <p:cNvPr id="375" name="Health"/>
            <p:cNvSpPr/>
            <p:nvPr/>
          </p:nvSpPr>
          <p:spPr>
            <a:xfrm>
              <a:off x="12882355" y="5079424"/>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Health</a:t>
              </a:r>
            </a:p>
          </p:txBody>
        </p:sp>
        <p:sp>
          <p:nvSpPr>
            <p:cNvPr id="376" name="Transportation"/>
            <p:cNvSpPr/>
            <p:nvPr/>
          </p:nvSpPr>
          <p:spPr>
            <a:xfrm>
              <a:off x="12251323" y="818200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Transportation</a:t>
              </a:r>
            </a:p>
          </p:txBody>
        </p:sp>
        <p:sp>
          <p:nvSpPr>
            <p:cNvPr id="377" name="Education"/>
            <p:cNvSpPr/>
            <p:nvPr/>
          </p:nvSpPr>
          <p:spPr>
            <a:xfrm>
              <a:off x="5526925" y="8182005"/>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sz="50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Education</a:t>
              </a:r>
              <a:r>
                <a:t> </a:t>
              </a:r>
            </a:p>
          </p:txBody>
        </p:sp>
        <p:sp>
          <p:nvSpPr>
            <p:cNvPr id="378" name="Shopping"/>
            <p:cNvSpPr/>
            <p:nvPr/>
          </p:nvSpPr>
          <p:spPr>
            <a:xfrm>
              <a:off x="1541419" y="530463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Shopping</a:t>
              </a:r>
            </a:p>
          </p:txBody>
        </p:sp>
        <p:sp>
          <p:nvSpPr>
            <p:cNvPr id="379" name="Clean Air"/>
            <p:cNvSpPr/>
            <p:nvPr/>
          </p:nvSpPr>
          <p:spPr>
            <a:xfrm>
              <a:off x="3921293" y="2013256"/>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Clean Air</a:t>
              </a:r>
            </a:p>
          </p:txBody>
        </p:sp>
        <p:pic>
          <p:nvPicPr>
            <p:cNvPr id="380" name="Line Line" descr="Line Line"/>
            <p:cNvPicPr>
              <a:picLocks noChangeAspect="0"/>
            </p:cNvPicPr>
            <p:nvPr/>
          </p:nvPicPr>
          <p:blipFill>
            <a:blip r:embed="rId11">
              <a:extLst/>
            </a:blip>
            <a:stretch>
              <a:fillRect/>
            </a:stretch>
          </p:blipFill>
          <p:spPr>
            <a:xfrm rot="5400000">
              <a:off x="7457447" y="8682288"/>
              <a:ext cx="1837243" cy="139701"/>
            </a:xfrm>
            <a:prstGeom prst="rect">
              <a:avLst/>
            </a:prstGeom>
            <a:effectLst/>
          </p:spPr>
        </p:pic>
        <p:sp>
          <p:nvSpPr>
            <p:cNvPr id="382" name="Nature"/>
            <p:cNvSpPr/>
            <p:nvPr/>
          </p:nvSpPr>
          <p:spPr>
            <a:xfrm>
              <a:off x="8369885" y="1040014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Nature</a:t>
              </a:r>
            </a:p>
          </p:txBody>
        </p:sp>
        <p:sp>
          <p:nvSpPr>
            <p:cNvPr id="383" name="Safety"/>
            <p:cNvSpPr/>
            <p:nvPr/>
          </p:nvSpPr>
          <p:spPr>
            <a:xfrm>
              <a:off x="6450785" y="756021"/>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Safety</a:t>
              </a:r>
            </a:p>
          </p:txBody>
        </p:sp>
        <p:pic>
          <p:nvPicPr>
            <p:cNvPr id="384" name="Line Line" descr="Line Line"/>
            <p:cNvPicPr>
              <a:picLocks noChangeAspect="0"/>
            </p:cNvPicPr>
            <p:nvPr/>
          </p:nvPicPr>
          <p:blipFill>
            <a:blip r:embed="rId12">
              <a:extLst/>
            </a:blip>
            <a:stretch>
              <a:fillRect/>
            </a:stretch>
          </p:blipFill>
          <p:spPr>
            <a:xfrm rot="10446814">
              <a:off x="3854266" y="5215229"/>
              <a:ext cx="3498259" cy="139701"/>
            </a:xfrm>
            <a:prstGeom prst="rect">
              <a:avLst/>
            </a:prstGeom>
            <a:effectLst/>
          </p:spPr>
        </p:pic>
        <p:sp>
          <p:nvSpPr>
            <p:cNvPr id="386" name="Water"/>
            <p:cNvSpPr/>
            <p:nvPr/>
          </p:nvSpPr>
          <p:spPr>
            <a:xfrm>
              <a:off x="1922419" y="339167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Water</a:t>
              </a:r>
            </a:p>
          </p:txBody>
        </p:sp>
        <p:pic>
          <p:nvPicPr>
            <p:cNvPr id="387" name="Line Line" descr="Line Line"/>
            <p:cNvPicPr>
              <a:picLocks noChangeAspect="0"/>
            </p:cNvPicPr>
            <p:nvPr/>
          </p:nvPicPr>
          <p:blipFill>
            <a:blip r:embed="rId13">
              <a:extLst/>
            </a:blip>
            <a:stretch>
              <a:fillRect/>
            </a:stretch>
          </p:blipFill>
          <p:spPr>
            <a:xfrm rot="20698544">
              <a:off x="9329217" y="3650271"/>
              <a:ext cx="3677648" cy="139701"/>
            </a:xfrm>
            <a:prstGeom prst="rect">
              <a:avLst/>
            </a:prstGeom>
            <a:effectLst/>
          </p:spPr>
        </p:pic>
        <p:sp>
          <p:nvSpPr>
            <p:cNvPr id="389" name="Recreation"/>
            <p:cNvSpPr/>
            <p:nvPr/>
          </p:nvSpPr>
          <p:spPr>
            <a:xfrm>
              <a:off x="14704012" y="2665608"/>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Recreation</a:t>
              </a:r>
            </a:p>
          </p:txBody>
        </p:sp>
        <p:pic>
          <p:nvPicPr>
            <p:cNvPr id="390" name="Line Line" descr="Line Line"/>
            <p:cNvPicPr>
              <a:picLocks noChangeAspect="0"/>
            </p:cNvPicPr>
            <p:nvPr/>
          </p:nvPicPr>
          <p:blipFill>
            <a:blip r:embed="rId14">
              <a:extLst/>
            </a:blip>
            <a:stretch>
              <a:fillRect/>
            </a:stretch>
          </p:blipFill>
          <p:spPr>
            <a:xfrm rot="17898918">
              <a:off x="7797780" y="1943406"/>
              <a:ext cx="2587121" cy="139701"/>
            </a:xfrm>
            <a:prstGeom prst="rect">
              <a:avLst/>
            </a:prstGeom>
            <a:effectLst/>
          </p:spPr>
        </p:pic>
        <p:sp>
          <p:nvSpPr>
            <p:cNvPr id="392" name="Child Care"/>
            <p:cNvSpPr/>
            <p:nvPr/>
          </p:nvSpPr>
          <p:spPr>
            <a:xfrm>
              <a:off x="10166986" y="452437"/>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Child Care</a:t>
              </a:r>
            </a:p>
          </p:txBody>
        </p:sp>
        <p:sp>
          <p:nvSpPr>
            <p:cNvPr id="393" name="Housing"/>
            <p:cNvSpPr/>
            <p:nvPr/>
          </p:nvSpPr>
          <p:spPr>
            <a:xfrm>
              <a:off x="1922419" y="7217599"/>
              <a:ext cx="1270001" cy="1270001"/>
            </a:xfrm>
            <a:prstGeom prst="line">
              <a:avLst/>
            </a:prstGeom>
            <a:noFill/>
            <a:ln w="12700" cap="flat">
              <a:noFill/>
              <a:miter lim="400000"/>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lvl1pPr defTabSz="821531">
                <a:defRPr b="1" sz="5000">
                  <a:solidFill>
                    <a:srgbClr val="000000"/>
                  </a:solidFill>
                  <a:latin typeface="Helvetica"/>
                  <a:ea typeface="Helvetica"/>
                  <a:cs typeface="Helvetica"/>
                  <a:sym typeface="Helvetica"/>
                </a:defRPr>
              </a:lvl1pPr>
            </a:lstStyle>
            <a:p>
              <a:pPr/>
              <a:r>
                <a:t>Housing</a:t>
              </a:r>
            </a:p>
          </p:txBody>
        </p:sp>
        <p:pic>
          <p:nvPicPr>
            <p:cNvPr id="394" name="Line Line" descr="Line Line"/>
            <p:cNvPicPr>
              <a:picLocks noChangeAspect="0"/>
            </p:cNvPicPr>
            <p:nvPr/>
          </p:nvPicPr>
          <p:blipFill>
            <a:blip r:embed="rId15">
              <a:extLst/>
            </a:blip>
            <a:stretch>
              <a:fillRect/>
            </a:stretch>
          </p:blipFill>
          <p:spPr>
            <a:xfrm rot="9936034">
              <a:off x="3251249" y="6080590"/>
              <a:ext cx="4049893" cy="139701"/>
            </a:xfrm>
            <a:prstGeom prst="rect">
              <a:avLst/>
            </a:prstGeom>
            <a:effectLst/>
          </p:spPr>
        </p:pic>
      </p:grpSp>
      <p:sp>
        <p:nvSpPr>
          <p:cNvPr id="397" name="Space + Time + Budgets + Capabilities            Quality of Life"/>
          <p:cNvSpPr txBox="1"/>
          <p:nvPr/>
        </p:nvSpPr>
        <p:spPr>
          <a:xfrm>
            <a:off x="3785331" y="11339413"/>
            <a:ext cx="16277556" cy="8159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latin typeface="Helvetica"/>
                <a:ea typeface="Helvetica"/>
                <a:cs typeface="Helvetica"/>
                <a:sym typeface="Helvetica"/>
              </a:defRPr>
            </a:lvl1pPr>
          </a:lstStyle>
          <a:p>
            <a:pPr/>
            <a:r>
              <a:t>Space + Time + Budgets + Capabilities            Quality of Life  </a:t>
            </a:r>
          </a:p>
        </p:txBody>
      </p:sp>
      <p:sp>
        <p:nvSpPr>
          <p:cNvPr id="398" name="“Organized Complexity”"/>
          <p:cNvSpPr txBox="1"/>
          <p:nvPr/>
        </p:nvSpPr>
        <p:spPr>
          <a:xfrm>
            <a:off x="3825230" y="12099077"/>
            <a:ext cx="8375353" cy="993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600">
                <a:solidFill>
                  <a:srgbClr val="FF2600"/>
                </a:solidFill>
                <a:latin typeface="Helvetica"/>
                <a:ea typeface="Helvetica"/>
                <a:cs typeface="Helvetica"/>
                <a:sym typeface="Helvetica"/>
              </a:defRPr>
            </a:lvl1pPr>
          </a:lstStyle>
          <a:p>
            <a:pPr/>
            <a:r>
              <a:t>“Organized Complexity”</a:t>
            </a:r>
          </a:p>
        </p:txBody>
      </p:sp>
      <p:sp>
        <p:nvSpPr>
          <p:cNvPr id="399" name="“Human Ecology”"/>
          <p:cNvSpPr txBox="1"/>
          <p:nvPr/>
        </p:nvSpPr>
        <p:spPr>
          <a:xfrm>
            <a:off x="14072095" y="12099077"/>
            <a:ext cx="6241059" cy="9937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600">
                <a:solidFill>
                  <a:schemeClr val="accent3">
                    <a:hueOff val="362282"/>
                    <a:satOff val="31803"/>
                    <a:lumOff val="-18242"/>
                  </a:schemeClr>
                </a:solidFill>
                <a:latin typeface="Helvetica"/>
                <a:ea typeface="Helvetica"/>
                <a:cs typeface="Helvetica"/>
                <a:sym typeface="Helvetica"/>
              </a:defRPr>
            </a:lvl1pPr>
          </a:lstStyle>
          <a:p>
            <a:pPr/>
            <a:r>
              <a:t>“Human Ecology”</a:t>
            </a:r>
          </a:p>
        </p:txBody>
      </p:sp>
      <p:sp>
        <p:nvSpPr>
          <p:cNvPr id="400" name="Arrow"/>
          <p:cNvSpPr/>
          <p:nvPr/>
        </p:nvSpPr>
        <p:spPr>
          <a:xfrm>
            <a:off x="14682057" y="11423350"/>
            <a:ext cx="1271574" cy="648101"/>
          </a:xfrm>
          <a:prstGeom prst="rightArrow">
            <a:avLst>
              <a:gd name="adj1" fmla="val 29656"/>
              <a:gd name="adj2" fmla="val 120431"/>
            </a:avLst>
          </a:prstGeom>
          <a:solidFill>
            <a:srgbClr val="000000"/>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1" name="The complex interconnected functions of cities are obvious from a person-centered perspective"/>
          <p:cNvSpPr txBox="1"/>
          <p:nvPr/>
        </p:nvSpPr>
        <p:spPr>
          <a:xfrm>
            <a:off x="3388309" y="113844"/>
            <a:ext cx="1806458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complex interconnected functions of cities are obvious from a person-centered perspective</a:t>
            </a:r>
          </a:p>
        </p:txBody>
      </p:sp>
      <p:sp>
        <p:nvSpPr>
          <p:cNvPr id="402" name="Weaver, Jacobs, …"/>
          <p:cNvSpPr txBox="1"/>
          <p:nvPr/>
        </p:nvSpPr>
        <p:spPr>
          <a:xfrm>
            <a:off x="6646183" y="13104317"/>
            <a:ext cx="273344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Weaver, Jacobs, …</a:t>
            </a:r>
          </a:p>
        </p:txBody>
      </p:sp>
      <p:sp>
        <p:nvSpPr>
          <p:cNvPr id="403" name="Park, Burgess, Urban Sociology"/>
          <p:cNvSpPr txBox="1"/>
          <p:nvPr/>
        </p:nvSpPr>
        <p:spPr>
          <a:xfrm>
            <a:off x="14896109" y="13103707"/>
            <a:ext cx="4593032" cy="46258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Park, Burgess, </a:t>
            </a:r>
            <a:r>
              <a:rPr b="1"/>
              <a:t>Urban Sociology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 When can we understand (and intervene) in cities “one issue at the time”?"/>
          <p:cNvSpPr txBox="1"/>
          <p:nvPr/>
        </p:nvSpPr>
        <p:spPr>
          <a:xfrm>
            <a:off x="806802" y="875429"/>
            <a:ext cx="16140304" cy="634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lvl1pPr>
          </a:lstStyle>
          <a:p>
            <a:pPr/>
            <a:r>
              <a:t>- When can we understand (and intervene) in cities “one issue at the time”? </a:t>
            </a:r>
          </a:p>
        </p:txBody>
      </p:sp>
      <p:sp>
        <p:nvSpPr>
          <p:cNvPr id="175" name="This is typically how city agencies and traditional urban planning and policy makers act:"/>
          <p:cNvSpPr txBox="1"/>
          <p:nvPr/>
        </p:nvSpPr>
        <p:spPr>
          <a:xfrm>
            <a:off x="1140438" y="2171042"/>
            <a:ext cx="14507833"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This is typically how city agencies and traditional urban planning and policy makers act:</a:t>
            </a:r>
          </a:p>
        </p:txBody>
      </p:sp>
      <p:sp>
        <p:nvSpPr>
          <p:cNvPr id="176" name="There are different departments for Land Uses, Transportation, Education, Police, Housing, Water and Sanitation and so on…"/>
          <p:cNvSpPr txBox="1"/>
          <p:nvPr/>
        </p:nvSpPr>
        <p:spPr>
          <a:xfrm>
            <a:off x="1917282" y="2935836"/>
            <a:ext cx="17922876" cy="47371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pPr/>
            <a:r>
              <a:t>There are different departments for Land Uses, Transportation, Education, Police, Housing, Water and Sanitation and so on… </a:t>
            </a:r>
          </a:p>
        </p:txBody>
      </p:sp>
      <p:sp>
        <p:nvSpPr>
          <p:cNvPr id="177" name="- If the problems of cities are systemic, can cities be designed from scratch to be better?"/>
          <p:cNvSpPr txBox="1"/>
          <p:nvPr/>
        </p:nvSpPr>
        <p:spPr>
          <a:xfrm>
            <a:off x="428207" y="4861144"/>
            <a:ext cx="18894426" cy="634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lvl1pPr>
          </a:lstStyle>
          <a:p>
            <a:pPr/>
            <a:r>
              <a:t>- If the problems of cities are systemic, can cities be designed from scratch to be better?</a:t>
            </a:r>
          </a:p>
        </p:txBody>
      </p:sp>
      <p:sp>
        <p:nvSpPr>
          <p:cNvPr id="178" name="Urban Utopias:   EcoUtopias (Garden Cities), Industrial Utopias (Modernist City), Architectural Utopias (so many),…"/>
          <p:cNvSpPr txBox="1"/>
          <p:nvPr/>
        </p:nvSpPr>
        <p:spPr>
          <a:xfrm>
            <a:off x="1829265" y="5784198"/>
            <a:ext cx="19497676" cy="1018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rPr b="1"/>
              <a:t>Urban Utopias:</a:t>
            </a:r>
            <a:r>
              <a:t>   EcoUtopias (Garden Cities), Industrial Utopias (Modernist City), Architectural Utopias (so many), </a:t>
            </a:r>
          </a:p>
          <a:p>
            <a:pPr>
              <a:defRPr sz="3000"/>
            </a:pPr>
            <a:r>
              <a:t>Political Utopias (Brasilia,…), TechnoUtopias (Smart Cities), …  </a:t>
            </a:r>
          </a:p>
        </p:txBody>
      </p:sp>
      <p:sp>
        <p:nvSpPr>
          <p:cNvPr id="179" name="These are not cities at all, and when implemented create difficult living conditions that prompt adaptations back to more normal cities"/>
          <p:cNvSpPr txBox="1"/>
          <p:nvPr/>
        </p:nvSpPr>
        <p:spPr>
          <a:xfrm>
            <a:off x="577470" y="7090477"/>
            <a:ext cx="22001265"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These are not cities at all, and when implemented create difficult living conditions that prompt adaptations back to more normal cities</a:t>
            </a:r>
          </a:p>
        </p:txBody>
      </p:sp>
      <p:sp>
        <p:nvSpPr>
          <p:cNvPr id="180" name="- From the beginning, many urbanists argued that cities are natural social forms,…"/>
          <p:cNvSpPr txBox="1"/>
          <p:nvPr/>
        </p:nvSpPr>
        <p:spPr>
          <a:xfrm>
            <a:off x="511427" y="8787658"/>
            <a:ext cx="23887304" cy="11809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3500"/>
            </a:pPr>
            <a:r>
              <a:t>- </a:t>
            </a:r>
            <a:r>
              <a:rPr b="1"/>
              <a:t>From the beginning, many urbanists argued that cities are </a:t>
            </a:r>
            <a:r>
              <a:rPr b="1" i="1">
                <a:solidFill>
                  <a:schemeClr val="accent5">
                    <a:hueOff val="-82419"/>
                    <a:satOff val="-9513"/>
                    <a:lumOff val="-16343"/>
                  </a:schemeClr>
                </a:solidFill>
              </a:rPr>
              <a:t>natural</a:t>
            </a:r>
            <a:r>
              <a:rPr b="1">
                <a:solidFill>
                  <a:schemeClr val="accent5">
                    <a:hueOff val="-82419"/>
                    <a:satOff val="-9513"/>
                    <a:lumOff val="-16343"/>
                  </a:schemeClr>
                </a:solidFill>
              </a:rPr>
              <a:t> social forms</a:t>
            </a:r>
            <a:r>
              <a:rPr b="1"/>
              <a:t>, </a:t>
            </a:r>
            <a:endParaRPr b="1"/>
          </a:p>
          <a:p>
            <a:pPr lvl="1">
              <a:defRPr b="1" sz="3500"/>
            </a:pPr>
            <a:r>
              <a:t>                         with their own predictable, emergent properties not understandable from narrower approaches </a:t>
            </a:r>
          </a:p>
        </p:txBody>
      </p:sp>
      <p:sp>
        <p:nvSpPr>
          <p:cNvPr id="181" name="For example: Aristotle, Patrick Geddes, Camillo Sitte, Robert Park and Ernest Burgess (Chicago School Sociology), Lewis Mumford,…"/>
          <p:cNvSpPr txBox="1"/>
          <p:nvPr/>
        </p:nvSpPr>
        <p:spPr>
          <a:xfrm>
            <a:off x="1666200" y="10311399"/>
            <a:ext cx="20362889" cy="93157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700"/>
            </a:pPr>
            <a:r>
              <a:t>For example: Aristotle, Patrick Geddes, Camillo Sitte, Robert Park and Ernest Burgess (Chicago School Sociology), Lewis Mumford, </a:t>
            </a:r>
          </a:p>
          <a:p>
            <a:pPr>
              <a:defRPr sz="2700"/>
            </a:pPr>
            <a:r>
              <a:t>                                                                                                   </a:t>
            </a:r>
            <a:r>
              <a:rPr b="1"/>
              <a:t>Jane Jacobs, </a:t>
            </a:r>
            <a:r>
              <a:t>Christopher Alexander, and many more recent authors </a:t>
            </a:r>
          </a:p>
        </p:txBody>
      </p:sp>
      <p:sp>
        <p:nvSpPr>
          <p:cNvPr id="182" name="We will follow Jane Jacobs strategy, which is the most analytic, factual and scientific of these.…"/>
          <p:cNvSpPr txBox="1"/>
          <p:nvPr/>
        </p:nvSpPr>
        <p:spPr>
          <a:xfrm>
            <a:off x="1485569" y="11953994"/>
            <a:ext cx="21939022" cy="9821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t>We will follow</a:t>
            </a:r>
            <a:r>
              <a:rPr b="1"/>
              <a:t> Jane Jacobs </a:t>
            </a:r>
            <a:r>
              <a:t>strategy, which is the most analytic, factual and scientific of these.  </a:t>
            </a:r>
          </a:p>
          <a:p>
            <a:pPr algn="l">
              <a:defRPr sz="2900"/>
            </a:pPr>
            <a:r>
              <a:t>We now have data from many places at different times and at many scales to makes sense of the processes and properties of cities. </a:t>
            </a:r>
          </a:p>
        </p:txBody>
      </p:sp>
      <p:sp>
        <p:nvSpPr>
          <p:cNvPr id="183" name="e.g. crime in Chicago, or potholes, or biking"/>
          <p:cNvSpPr txBox="1"/>
          <p:nvPr/>
        </p:nvSpPr>
        <p:spPr>
          <a:xfrm>
            <a:off x="15331897" y="3647216"/>
            <a:ext cx="606460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e.g. crime in Chicago, or potholes, or biking</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7" name="Screen Shot 2021-09-30 at 11.39.37 AM.pdf" descr="Screen Shot 2021-09-30 at 11.39.37 AM.pdf"/>
          <p:cNvPicPr>
            <a:picLocks noChangeAspect="1"/>
          </p:cNvPicPr>
          <p:nvPr/>
        </p:nvPicPr>
        <p:blipFill>
          <a:blip r:embed="rId3">
            <a:extLst/>
          </a:blip>
          <a:stretch>
            <a:fillRect/>
          </a:stretch>
        </p:blipFill>
        <p:spPr>
          <a:xfrm>
            <a:off x="4132616" y="4143035"/>
            <a:ext cx="16118768" cy="5429930"/>
          </a:xfrm>
          <a:prstGeom prst="rect">
            <a:avLst/>
          </a:prstGeom>
          <a:ln w="12700">
            <a:miter lim="400000"/>
          </a:ln>
        </p:spPr>
      </p:pic>
      <p:sp>
        <p:nvSpPr>
          <p:cNvPr id="408" name="pp. 575"/>
          <p:cNvSpPr txBox="1"/>
          <p:nvPr/>
        </p:nvSpPr>
        <p:spPr>
          <a:xfrm>
            <a:off x="20174966" y="912317"/>
            <a:ext cx="115366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pp. 575</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87" name="Image" descr="Image"/>
          <p:cNvPicPr>
            <a:picLocks noChangeAspect="1"/>
          </p:cNvPicPr>
          <p:nvPr/>
        </p:nvPicPr>
        <p:blipFill>
          <a:blip r:embed="rId3">
            <a:extLst/>
          </a:blip>
          <a:stretch>
            <a:fillRect/>
          </a:stretch>
        </p:blipFill>
        <p:spPr>
          <a:xfrm>
            <a:off x="3052236" y="-56124"/>
            <a:ext cx="20463952" cy="13828249"/>
          </a:xfrm>
          <a:prstGeom prst="rect">
            <a:avLst/>
          </a:prstGeom>
          <a:ln w="12700">
            <a:miter lim="400000"/>
          </a:ln>
        </p:spPr>
      </p:pic>
      <p:sp>
        <p:nvSpPr>
          <p:cNvPr id="188" name="[ Real cities present ] situations in which  several dozen quantities…"/>
          <p:cNvSpPr txBox="1"/>
          <p:nvPr/>
        </p:nvSpPr>
        <p:spPr>
          <a:xfrm>
            <a:off x="3539013" y="323959"/>
            <a:ext cx="9322809" cy="4828048"/>
          </a:xfrm>
          <a:prstGeom prst="rect">
            <a:avLst/>
          </a:prstGeom>
          <a:solidFill>
            <a:srgbClr val="53585F">
              <a:alpha val="95449"/>
            </a:srgbClr>
          </a:solidFill>
          <a:ln w="12700">
            <a:miter lim="400000"/>
          </a:ln>
          <a:extLst>
            <a:ext uri="{C572A759-6A51-4108-AA02-DFA0A04FC94B}">
              <ma14:wrappingTextBoxFlag xmlns:ma14="http://schemas.microsoft.com/office/mac/drawingml/2011/main" val="1"/>
            </a:ext>
          </a:extLst>
        </p:spPr>
        <p:txBody>
          <a:bodyPr lIns="53578" tIns="53578" rIns="53578" bIns="53578">
            <a:spAutoFit/>
          </a:bodyPr>
          <a:lstStyle/>
          <a:p>
            <a:pPr algn="l" defTabSz="910828">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r>
              <a:rPr sz="4600">
                <a:solidFill>
                  <a:srgbClr val="FFFFFF"/>
                </a:solidFill>
              </a:rPr>
              <a:t>[ </a:t>
            </a:r>
            <a:r>
              <a:rPr b="1" sz="4600">
                <a:solidFill>
                  <a:srgbClr val="F5D328"/>
                </a:solidFill>
                <a:uFill>
                  <a:solidFill>
                    <a:srgbClr val="FF2600"/>
                  </a:solidFill>
                </a:uFill>
                <a:latin typeface="+mn-lt"/>
                <a:ea typeface="+mn-ea"/>
                <a:cs typeface="+mn-cs"/>
                <a:sym typeface="Helvetica Neue"/>
              </a:rPr>
              <a:t>Real cities</a:t>
            </a:r>
            <a:r>
              <a:rPr sz="4600">
                <a:solidFill>
                  <a:srgbClr val="FFFFFF"/>
                </a:solidFill>
              </a:rPr>
              <a:t> present ] situations in which  several dozen quantities </a:t>
            </a:r>
            <a:endParaRPr sz="4600">
              <a:solidFill>
                <a:srgbClr val="FFFFFF"/>
              </a:solidFill>
            </a:endParaRPr>
          </a:p>
          <a:p>
            <a:pPr algn="l" defTabSz="910828">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r>
              <a:rPr sz="4600">
                <a:solidFill>
                  <a:srgbClr val="FFFFFF"/>
                </a:solidFill>
              </a:rPr>
              <a:t>are all varying simultaneously </a:t>
            </a:r>
            <a:endParaRPr sz="4600">
              <a:solidFill>
                <a:srgbClr val="FFFFFF"/>
              </a:solidFill>
            </a:endParaRPr>
          </a:p>
          <a:p>
            <a:pPr algn="l" defTabSz="910828">
              <a:buClr>
                <a:srgbClr val="000000"/>
              </a:buClr>
              <a:buFont typeface="Optima"/>
              <a:defRPr sz="3200">
                <a:solidFill>
                  <a:srgbClr val="000000"/>
                </a:solidFill>
                <a:uFill>
                  <a:solidFill>
                    <a:srgbClr val="000000"/>
                  </a:solidFill>
                </a:uFill>
                <a:latin typeface="Helvetica Neue Light"/>
                <a:ea typeface="Helvetica Neue Light"/>
                <a:cs typeface="Helvetica Neue Light"/>
                <a:sym typeface="Helvetica Neue Light"/>
              </a:defRPr>
            </a:pPr>
            <a:r>
              <a:rPr sz="4600">
                <a:solidFill>
                  <a:srgbClr val="FFFFFF"/>
                </a:solidFill>
              </a:rPr>
              <a:t>and in subtly connected ways</a:t>
            </a:r>
            <a:endParaRPr>
              <a:solidFill>
                <a:srgbClr val="FFFFFF"/>
              </a:solidFill>
            </a:endParaRPr>
          </a:p>
          <a:p>
            <a:pPr algn="l" defTabSz="910828">
              <a:buClr>
                <a:srgbClr val="000000"/>
              </a:buClr>
              <a:buFont typeface="Optima"/>
              <a:defRPr sz="4600">
                <a:solidFill>
                  <a:srgbClr val="000000"/>
                </a:solidFill>
                <a:uFill>
                  <a:solidFill>
                    <a:srgbClr val="000000"/>
                  </a:solidFill>
                </a:uFill>
                <a:latin typeface="Optima"/>
                <a:ea typeface="Optima"/>
                <a:cs typeface="Optima"/>
                <a:sym typeface="Optima"/>
              </a:defRPr>
            </a:pPr>
            <a:endParaRPr>
              <a:solidFill>
                <a:srgbClr val="FFFFFF"/>
              </a:solidFill>
            </a:endParaRPr>
          </a:p>
          <a:p>
            <a:pPr algn="l" defTabSz="910828">
              <a:buClr>
                <a:srgbClr val="000000"/>
              </a:buClr>
              <a:buFont typeface="Optima"/>
              <a:defRPr b="1" sz="3600">
                <a:solidFill>
                  <a:srgbClr val="FF2600"/>
                </a:solidFill>
                <a:uFill>
                  <a:solidFill>
                    <a:srgbClr val="5E5E5E"/>
                  </a:solidFill>
                </a:uFill>
              </a:defRPr>
            </a:pPr>
            <a:r>
              <a:rPr>
                <a:solidFill>
                  <a:srgbClr val="FFFFFF"/>
                </a:solidFill>
              </a:rPr>
              <a:t>Jane Jacobs</a:t>
            </a:r>
            <a:endParaRPr sz="2200">
              <a:solidFill>
                <a:srgbClr val="FFFFFF"/>
              </a:solidFill>
            </a:endParaRPr>
          </a:p>
          <a:p>
            <a:pPr algn="l" defTabSz="910828">
              <a:buClr>
                <a:srgbClr val="000000"/>
              </a:buClr>
              <a:buFont typeface="Optima"/>
              <a:defRPr sz="3000">
                <a:uFill>
                  <a:solidFill>
                    <a:srgbClr val="5E5E5E"/>
                  </a:solidFill>
                </a:uFill>
                <a:latin typeface="Helvetica Neue Light"/>
                <a:ea typeface="Helvetica Neue Light"/>
                <a:cs typeface="Helvetica Neue Light"/>
                <a:sym typeface="Helvetica Neue Light"/>
              </a:defRPr>
            </a:pPr>
            <a:r>
              <a:rPr>
                <a:solidFill>
                  <a:srgbClr val="FFFFFF"/>
                </a:solidFill>
              </a:rPr>
              <a:t>The death and life of great American cities, 1961</a:t>
            </a:r>
            <a:r>
              <a:rPr sz="4400">
                <a:solidFill>
                  <a:srgbClr val="FFFFFF"/>
                </a:solidFill>
              </a:rPr>
              <a:t> </a:t>
            </a:r>
          </a:p>
        </p:txBody>
      </p:sp>
      <p:sp>
        <p:nvSpPr>
          <p:cNvPr id="189" name="Your reading materials"/>
          <p:cNvSpPr txBox="1"/>
          <p:nvPr/>
        </p:nvSpPr>
        <p:spPr>
          <a:xfrm>
            <a:off x="19664425" y="11924844"/>
            <a:ext cx="4308349"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Your reading materials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3" name="Screen Shot 2018-10-02 at 9.25.27 AM.png" descr="Screen Shot 2018-10-02 at 9.25.27 AM.png"/>
          <p:cNvPicPr>
            <a:picLocks noChangeAspect="1"/>
          </p:cNvPicPr>
          <p:nvPr/>
        </p:nvPicPr>
        <p:blipFill>
          <a:blip r:embed="rId2">
            <a:extLst/>
          </a:blip>
          <a:stretch>
            <a:fillRect/>
          </a:stretch>
        </p:blipFill>
        <p:spPr>
          <a:xfrm>
            <a:off x="3048000" y="-65500"/>
            <a:ext cx="18288000" cy="2385392"/>
          </a:xfrm>
          <a:prstGeom prst="rect">
            <a:avLst/>
          </a:prstGeom>
          <a:ln w="12700">
            <a:miter lim="400000"/>
          </a:ln>
        </p:spPr>
      </p:pic>
      <p:pic>
        <p:nvPicPr>
          <p:cNvPr id="194" name="Screen Shot 2018-10-02 at 9.24.25 AM.png" descr="Screen Shot 2018-10-02 at 9.24.25 AM.png"/>
          <p:cNvPicPr>
            <a:picLocks noChangeAspect="1"/>
          </p:cNvPicPr>
          <p:nvPr/>
        </p:nvPicPr>
        <p:blipFill>
          <a:blip r:embed="rId3">
            <a:extLst/>
          </a:blip>
          <a:stretch>
            <a:fillRect/>
          </a:stretch>
        </p:blipFill>
        <p:spPr>
          <a:xfrm>
            <a:off x="6585224" y="1855851"/>
            <a:ext cx="11213553" cy="11498643"/>
          </a:xfrm>
          <a:prstGeom prst="rect">
            <a:avLst/>
          </a:prstGeom>
          <a:ln w="12700">
            <a:miter lim="400000"/>
          </a:ln>
        </p:spPr>
      </p:pic>
      <p:pic>
        <p:nvPicPr>
          <p:cNvPr id="195" name="Line Line" descr="Line Line"/>
          <p:cNvPicPr>
            <a:picLocks noChangeAspect="0"/>
          </p:cNvPicPr>
          <p:nvPr/>
        </p:nvPicPr>
        <p:blipFill>
          <a:blip r:embed="rId4">
            <a:extLst/>
          </a:blip>
          <a:stretch>
            <a:fillRect/>
          </a:stretch>
        </p:blipFill>
        <p:spPr>
          <a:xfrm>
            <a:off x="7050087" y="10907315"/>
            <a:ext cx="8003293" cy="139701"/>
          </a:xfrm>
          <a:prstGeom prst="rect">
            <a:avLst/>
          </a:prstGeom>
        </p:spPr>
      </p:pic>
      <p:sp>
        <p:nvSpPr>
          <p:cNvPr id="197" name="Jane Jacobs early breakthrough essay"/>
          <p:cNvSpPr txBox="1"/>
          <p:nvPr/>
        </p:nvSpPr>
        <p:spPr>
          <a:xfrm>
            <a:off x="16327897" y="4664473"/>
            <a:ext cx="733562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Jane Jacobs early breakthrough essay</a:t>
            </a:r>
          </a:p>
        </p:txBody>
      </p:sp>
      <p:sp>
        <p:nvSpPr>
          <p:cNvPr id="198" name="think of cities for people, not just industrial infrastructure"/>
          <p:cNvSpPr txBox="1"/>
          <p:nvPr/>
        </p:nvSpPr>
        <p:spPr>
          <a:xfrm>
            <a:off x="16260536" y="5399522"/>
            <a:ext cx="77751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think of cities for people, not just industrial infrastructure</a:t>
            </a:r>
          </a:p>
        </p:txBody>
      </p:sp>
      <p:sp>
        <p:nvSpPr>
          <p:cNvPr id="199" name="https://fortune.com/2011/09/18/downtown-is-for-people-fortune-classic-1958/"/>
          <p:cNvSpPr txBox="1"/>
          <p:nvPr/>
        </p:nvSpPr>
        <p:spPr>
          <a:xfrm>
            <a:off x="13485876" y="13256717"/>
            <a:ext cx="1082344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https://fortune.com/2011/09/18/downtown-is-for-people-fortune-classic-1958/</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Image" descr="Image"/>
          <p:cNvPicPr>
            <a:picLocks noChangeAspect="1"/>
          </p:cNvPicPr>
          <p:nvPr/>
        </p:nvPicPr>
        <p:blipFill>
          <a:blip r:embed="rId2">
            <a:extLst/>
          </a:blip>
          <a:stretch>
            <a:fillRect/>
          </a:stretch>
        </p:blipFill>
        <p:spPr>
          <a:xfrm>
            <a:off x="3823766" y="0"/>
            <a:ext cx="16736468" cy="13716000"/>
          </a:xfrm>
          <a:prstGeom prst="rect">
            <a:avLst/>
          </a:prstGeom>
          <a:ln w="12700">
            <a:miter lim="400000"/>
          </a:ln>
        </p:spPr>
      </p:pic>
      <p:sp>
        <p:nvSpPr>
          <p:cNvPr id="202" name="Jane Jacobs observed how people use urban built spaces and what makes them successful or failures"/>
          <p:cNvSpPr txBox="1"/>
          <p:nvPr/>
        </p:nvSpPr>
        <p:spPr>
          <a:xfrm>
            <a:off x="741038" y="12360634"/>
            <a:ext cx="1936587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Jane Jacobs </a:t>
            </a:r>
            <a:r>
              <a:rPr i="1">
                <a:latin typeface="+mn-lt"/>
                <a:ea typeface="+mn-ea"/>
                <a:cs typeface="+mn-cs"/>
                <a:sym typeface="Helvetica Neue"/>
              </a:rPr>
              <a:t>observed</a:t>
            </a:r>
            <a:r>
              <a:t> how people use urban built spaces and what makes them successful or failures</a:t>
            </a:r>
          </a:p>
        </p:txBody>
      </p:sp>
      <p:sp>
        <p:nvSpPr>
          <p:cNvPr id="203" name="Jane Jacobs, The death and life of great American cities, 1961"/>
          <p:cNvSpPr txBox="1"/>
          <p:nvPr/>
        </p:nvSpPr>
        <p:spPr>
          <a:xfrm>
            <a:off x="3826624" y="1754"/>
            <a:ext cx="10504450" cy="7584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910828">
              <a:buClr>
                <a:srgbClr val="000000"/>
              </a:buClr>
              <a:buFont typeface="Optima"/>
              <a:defRPr sz="3000">
                <a:uFill>
                  <a:solidFill>
                    <a:srgbClr val="5E5E5E"/>
                  </a:solidFill>
                </a:uFill>
                <a:latin typeface="Helvetica Neue Light"/>
                <a:ea typeface="Helvetica Neue Light"/>
                <a:cs typeface="Helvetica Neue Light"/>
                <a:sym typeface="Helvetica Neue Light"/>
              </a:defRPr>
            </a:pPr>
            <a:r>
              <a:rPr>
                <a:solidFill>
                  <a:srgbClr val="FFFFFF"/>
                </a:solidFill>
              </a:rPr>
              <a:t>Jane Jacobs, The death and life of great American cities, 1961</a:t>
            </a:r>
            <a:r>
              <a:rPr sz="4400">
                <a:solidFill>
                  <a:srgbClr val="FFFFFF"/>
                </a:solidFill>
              </a:rPr>
              <a:t>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5" name="Image" descr="Image"/>
          <p:cNvPicPr>
            <a:picLocks noChangeAspect="1"/>
          </p:cNvPicPr>
          <p:nvPr/>
        </p:nvPicPr>
        <p:blipFill>
          <a:blip r:embed="rId2">
            <a:extLst/>
          </a:blip>
          <a:stretch>
            <a:fillRect/>
          </a:stretch>
        </p:blipFill>
        <p:spPr>
          <a:xfrm>
            <a:off x="4959131" y="907555"/>
            <a:ext cx="14465737" cy="11900890"/>
          </a:xfrm>
          <a:prstGeom prst="rect">
            <a:avLst/>
          </a:prstGeom>
          <a:ln w="12700">
            <a:miter lim="400000"/>
          </a:ln>
        </p:spPr>
      </p:pic>
      <p:sp>
        <p:nvSpPr>
          <p:cNvPr id="206" name="Le Corbusier: Ville Radieuse 1924-33"/>
          <p:cNvSpPr/>
          <p:nvPr/>
        </p:nvSpPr>
        <p:spPr>
          <a:xfrm>
            <a:off x="14882653" y="12803550"/>
            <a:ext cx="6157037" cy="574676"/>
          </a:xfrm>
          <a:prstGeom prst="rect">
            <a:avLst/>
          </a:prstGeom>
          <a:solidFill>
            <a:srgbClr val="53585F"/>
          </a:solidFill>
          <a:ln w="12700">
            <a:miter lim="400000"/>
          </a:ln>
          <a:effectLst>
            <a:outerShdw sx="100000" sy="100000" kx="0" ky="0" algn="b" rotWithShape="0" blurRad="25400" dist="25400" dir="2388334">
              <a:srgbClr val="000000">
                <a:alpha val="7931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Light"/>
                <a:ea typeface="Helvetica Light"/>
                <a:cs typeface="Helvetica Light"/>
                <a:sym typeface="Helvetica Light"/>
              </a:defRPr>
            </a:lvl1pPr>
          </a:lstStyle>
          <a:p>
            <a:pPr/>
            <a:r>
              <a:t>Le Corbusier: Ville Radieuse 1924-33 </a:t>
            </a:r>
          </a:p>
        </p:txBody>
      </p:sp>
      <p:sp>
        <p:nvSpPr>
          <p:cNvPr id="207" name="Industrial Utopia"/>
          <p:cNvSpPr txBox="1"/>
          <p:nvPr/>
        </p:nvSpPr>
        <p:spPr>
          <a:xfrm>
            <a:off x="18572773" y="887661"/>
            <a:ext cx="3208224"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Industrial Utopia</a:t>
            </a:r>
          </a:p>
        </p:txBody>
      </p:sp>
      <p:sp>
        <p:nvSpPr>
          <p:cNvPr id="208" name="population density in the wrong places…"/>
          <p:cNvSpPr txBox="1"/>
          <p:nvPr/>
        </p:nvSpPr>
        <p:spPr>
          <a:xfrm>
            <a:off x="17581546" y="1548506"/>
            <a:ext cx="6811366" cy="119796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population density in the wrong places</a:t>
            </a:r>
          </a:p>
          <a:p>
            <a:pPr/>
            <a:r>
              <a:t>public spaces given to cars</a:t>
            </a:r>
          </a:p>
          <a:p>
            <a:pPr/>
            <a:r>
              <a:t>uniformity and drabness in the name of efficiency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0" name="Image" descr="Image"/>
          <p:cNvPicPr>
            <a:picLocks noChangeAspect="1"/>
          </p:cNvPicPr>
          <p:nvPr/>
        </p:nvPicPr>
        <p:blipFill>
          <a:blip r:embed="rId2">
            <a:extLst/>
          </a:blip>
          <a:stretch>
            <a:fillRect/>
          </a:stretch>
        </p:blipFill>
        <p:spPr>
          <a:xfrm>
            <a:off x="3619500" y="0"/>
            <a:ext cx="17145000" cy="13716000"/>
          </a:xfrm>
          <a:prstGeom prst="rect">
            <a:avLst/>
          </a:prstGeom>
          <a:ln w="12700">
            <a:miter lim="400000"/>
          </a:ln>
        </p:spPr>
      </p:pic>
      <p:sp>
        <p:nvSpPr>
          <p:cNvPr id="211" name="To fight modernist planning based mainly on the expansion of industrial infrastructure (highways and traffic flows)…"/>
          <p:cNvSpPr txBox="1"/>
          <p:nvPr/>
        </p:nvSpPr>
        <p:spPr>
          <a:xfrm>
            <a:off x="746804" y="12407655"/>
            <a:ext cx="21466151" cy="10804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825500">
              <a:defRPr sz="3200">
                <a:solidFill>
                  <a:srgbClr val="FFFFFF"/>
                </a:solidFill>
                <a:latin typeface="Helvetica Neue Medium"/>
                <a:ea typeface="Helvetica Neue Medium"/>
                <a:cs typeface="Helvetica Neue Medium"/>
                <a:sym typeface="Helvetica Neue Medium"/>
              </a:defRPr>
            </a:pPr>
            <a:r>
              <a:t>To fight modernist planning based mainly on the expansion of industrial infrastructure (highways and traffic flows) </a:t>
            </a:r>
          </a:p>
          <a:p>
            <a:pPr algn="l" defTabSz="825500">
              <a:defRPr sz="3200">
                <a:solidFill>
                  <a:srgbClr val="FFFFFF"/>
                </a:solidFill>
                <a:latin typeface="Helvetica Neue Medium"/>
                <a:ea typeface="Helvetica Neue Medium"/>
                <a:cs typeface="Helvetica Neue Medium"/>
                <a:sym typeface="Helvetica Neue Medium"/>
              </a:defRPr>
            </a:pPr>
            <a:r>
              <a:t>                                  Jane Jacobs proposed not just activism; she proposed a new theory of cities (Ch 9)</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Cities are not “heaps of problems”, they are the solutions"/>
          <p:cNvSpPr txBox="1"/>
          <p:nvPr/>
        </p:nvSpPr>
        <p:spPr>
          <a:xfrm>
            <a:off x="3167449" y="8920103"/>
            <a:ext cx="1133848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Cities are not “heaps of problems”, they are the solutions </a:t>
            </a:r>
          </a:p>
        </p:txBody>
      </p:sp>
      <p:sp>
        <p:nvSpPr>
          <p:cNvPr id="214" name="Jacobs’ Criticism of Urban Planning and Policy"/>
          <p:cNvSpPr txBox="1"/>
          <p:nvPr/>
        </p:nvSpPr>
        <p:spPr>
          <a:xfrm>
            <a:off x="3269395" y="936962"/>
            <a:ext cx="923699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Jacobs’ Criticism of Urban Planning and Policy</a:t>
            </a:r>
          </a:p>
        </p:txBody>
      </p:sp>
      <p:sp>
        <p:nvSpPr>
          <p:cNvPr id="215" name="Too Simple…"/>
          <p:cNvSpPr txBox="1"/>
          <p:nvPr/>
        </p:nvSpPr>
        <p:spPr>
          <a:xfrm>
            <a:off x="4446460" y="2103570"/>
            <a:ext cx="9240241" cy="157929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200">
                <a:solidFill>
                  <a:srgbClr val="000000"/>
                </a:solidFill>
              </a:defRPr>
            </a:pPr>
            <a:r>
              <a:t>Too Simple</a:t>
            </a:r>
          </a:p>
          <a:p>
            <a:pPr algn="l" defTabSz="821531">
              <a:defRPr sz="3200">
                <a:solidFill>
                  <a:srgbClr val="000000"/>
                </a:solidFill>
              </a:defRPr>
            </a:pPr>
            <a:r>
              <a:t>Too Statistical (“bird’s eye view”, averages)</a:t>
            </a:r>
          </a:p>
          <a:p>
            <a:pPr algn="l" defTabSz="821531">
              <a:defRPr sz="3200">
                <a:solidFill>
                  <a:srgbClr val="000000"/>
                </a:solidFill>
              </a:defRPr>
            </a:pPr>
            <a:r>
              <a:t>Too Sentimental (especially in dealing with Nature)</a:t>
            </a:r>
          </a:p>
        </p:txBody>
      </p:sp>
      <p:sp>
        <p:nvSpPr>
          <p:cNvPr id="216" name="—&gt; The wrong way of thinking to help create good cities"/>
          <p:cNvSpPr txBox="1"/>
          <p:nvPr/>
        </p:nvSpPr>
        <p:spPr>
          <a:xfrm>
            <a:off x="4314583" y="3990916"/>
            <a:ext cx="111828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—&gt; The wrong way of thinking to help create good cities </a:t>
            </a:r>
          </a:p>
        </p:txBody>
      </p:sp>
      <p:sp>
        <p:nvSpPr>
          <p:cNvPr id="217" name="“Big cities have difficulties in abundance because they have people in abundance.”…"/>
          <p:cNvSpPr txBox="1"/>
          <p:nvPr/>
        </p:nvSpPr>
        <p:spPr>
          <a:xfrm>
            <a:off x="3808386" y="9862587"/>
            <a:ext cx="16127993" cy="309018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algn="just" defTabSz="821531">
              <a:defRPr sz="2800">
                <a:solidFill>
                  <a:srgbClr val="000000"/>
                </a:solidFill>
              </a:defRPr>
            </a:pPr>
            <a:r>
              <a:t>“Big cities have difficulties in abundance because they have people in abundance.”</a:t>
            </a:r>
          </a:p>
          <a:p>
            <a:pPr algn="just" defTabSz="821531">
              <a:defRPr sz="2600">
                <a:solidFill>
                  <a:srgbClr val="000000"/>
                </a:solidFill>
              </a:defRPr>
            </a:pPr>
          </a:p>
          <a:p>
            <a:pPr algn="just" defTabSz="821531">
              <a:defRPr sz="2600">
                <a:solidFill>
                  <a:srgbClr val="000000"/>
                </a:solidFill>
              </a:defRPr>
            </a:pPr>
            <a:r>
              <a:t>Vital cities have marvelous innate abilities for understanding, contriving and inventing what is required to combat their difficulties. </a:t>
            </a:r>
          </a:p>
          <a:p>
            <a:pPr algn="just" defTabSz="821531">
              <a:defRPr sz="2600">
                <a:solidFill>
                  <a:srgbClr val="000000"/>
                </a:solidFill>
              </a:defRPr>
            </a:pPr>
          </a:p>
          <a:p>
            <a:pPr algn="just" defTabSz="821531">
              <a:defRPr b="1" sz="3200">
                <a:solidFill>
                  <a:srgbClr val="000000"/>
                </a:solidFill>
              </a:defRPr>
            </a:pPr>
            <a:r>
              <a:rPr b="0" sz="2600"/>
              <a:t>The surplus wealth, the productivity, the close-grained juxtaposition of talents that permit society to support advances […] are themselves products of our organization into cities, and especially into big dense cities.    </a:t>
            </a:r>
            <a:r>
              <a:rPr b="0"/>
              <a:t> </a:t>
            </a:r>
            <a:r>
              <a:t>  </a:t>
            </a:r>
          </a:p>
        </p:txBody>
      </p:sp>
      <p:sp>
        <p:nvSpPr>
          <p:cNvPr id="218" name="Cities are natural"/>
          <p:cNvSpPr txBox="1"/>
          <p:nvPr/>
        </p:nvSpPr>
        <p:spPr>
          <a:xfrm>
            <a:off x="3383611" y="5781427"/>
            <a:ext cx="345879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Cities are natural</a:t>
            </a:r>
          </a:p>
        </p:txBody>
      </p:sp>
      <p:sp>
        <p:nvSpPr>
          <p:cNvPr id="219" name="The cities of human beings are as natural, being a product of one form of nature, as are the colonies of prairie dogs or the beds of oysters."/>
          <p:cNvSpPr txBox="1"/>
          <p:nvPr/>
        </p:nvSpPr>
        <p:spPr>
          <a:xfrm>
            <a:off x="4590335" y="6850337"/>
            <a:ext cx="14238924" cy="996519"/>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just" defTabSz="821531">
              <a:defRPr sz="2800">
                <a:solidFill>
                  <a:srgbClr val="000000"/>
                </a:solidFill>
              </a:defRPr>
            </a:lvl1pPr>
          </a:lstStyle>
          <a:p>
            <a:pPr/>
            <a:r>
              <a:t>The cities of human beings are as natural, being a product of one form of nature, as are the colonies of prairie dogs or the beds of oysters.   </a:t>
            </a:r>
          </a:p>
        </p:txBody>
      </p:sp>
      <p:sp>
        <p:nvSpPr>
          <p:cNvPr id="220" name="The death and life of great American cities, 1961"/>
          <p:cNvSpPr txBox="1"/>
          <p:nvPr/>
        </p:nvSpPr>
        <p:spPr>
          <a:xfrm>
            <a:off x="16331177" y="1019626"/>
            <a:ext cx="6902502" cy="461060"/>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a:solidFill>
                  <a:srgbClr val="FFFFFF"/>
                </a:solidFill>
                <a:latin typeface="Helvetica Neue Medium"/>
                <a:ea typeface="Helvetica Neue Medium"/>
                <a:cs typeface="Helvetica Neue Medium"/>
                <a:sym typeface="Helvetica Neue Medium"/>
              </a:defRPr>
            </a:lvl1pPr>
          </a:lstStyle>
          <a:p>
            <a:pPr/>
            <a:r>
              <a:t>The death and life of great American cities, 1961</a:t>
            </a:r>
          </a:p>
        </p:txBody>
      </p:sp>
      <p:sp>
        <p:nvSpPr>
          <p:cNvPr id="221" name="echo of Aristotle in Politics"/>
          <p:cNvSpPr txBox="1"/>
          <p:nvPr/>
        </p:nvSpPr>
        <p:spPr>
          <a:xfrm>
            <a:off x="20282661" y="7821117"/>
            <a:ext cx="373227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echo of Aristotle in Politics</a:t>
            </a:r>
          </a:p>
        </p:txBody>
      </p:sp>
      <p:sp>
        <p:nvSpPr>
          <p:cNvPr id="222" name="Reading: Chapter 22 “The Kind of Problem a City is”"/>
          <p:cNvSpPr txBox="1"/>
          <p:nvPr/>
        </p:nvSpPr>
        <p:spPr>
          <a:xfrm>
            <a:off x="16327875" y="1623517"/>
            <a:ext cx="723930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lumOff val="-29866"/>
                  </a:schemeClr>
                </a:solidFill>
              </a:defRPr>
            </a:lvl1pPr>
          </a:lstStyle>
          <a:p>
            <a:pPr/>
            <a:r>
              <a:t>Reading: Chapter 22 “The Kind of Problem a City is”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6" name="Screen Shot 2021-09-30 at 11.35.57 AM.pdf" descr="Screen Shot 2021-09-30 at 11.35.57 AM.pdf"/>
          <p:cNvPicPr>
            <a:picLocks noChangeAspect="1"/>
          </p:cNvPicPr>
          <p:nvPr/>
        </p:nvPicPr>
        <p:blipFill>
          <a:blip r:embed="rId2">
            <a:extLst/>
          </a:blip>
          <a:stretch>
            <a:fillRect/>
          </a:stretch>
        </p:blipFill>
        <p:spPr>
          <a:xfrm>
            <a:off x="7281782" y="744384"/>
            <a:ext cx="9820436" cy="12227232"/>
          </a:xfrm>
          <a:prstGeom prst="rect">
            <a:avLst/>
          </a:prstGeom>
          <a:ln w="12700">
            <a:miter lim="400000"/>
          </a:ln>
        </p:spPr>
      </p:pic>
      <p:sp>
        <p:nvSpPr>
          <p:cNvPr id="227" name="pp. 566"/>
          <p:cNvSpPr txBox="1"/>
          <p:nvPr/>
        </p:nvSpPr>
        <p:spPr>
          <a:xfrm>
            <a:off x="20174966" y="912317"/>
            <a:ext cx="115366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pp. 566</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